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711"/>
    <p:restoredTop sz="68847"/>
  </p:normalViewPr>
  <p:slideViewPr>
    <p:cSldViewPr snapToGrid="0">
      <p:cViewPr varScale="1">
        <p:scale>
          <a:sx n="67" d="100"/>
          <a:sy n="67" d="100"/>
        </p:scale>
        <p:origin x="200"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592A18-932E-8A49-AB10-819A6C333F04}" type="datetimeFigureOut">
              <a:rPr lang="en-US" smtClean="0"/>
              <a:t>4/22/25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6232F-EAE1-D448-8E43-0D0E1B9E156A}" type="slidenum">
              <a:rPr lang="en-US" smtClean="0"/>
              <a:t>‹#›</a:t>
            </a:fld>
            <a:endParaRPr lang="en-US"/>
          </a:p>
        </p:txBody>
      </p:sp>
    </p:spTree>
    <p:extLst>
      <p:ext uri="{BB962C8B-B14F-4D97-AF65-F5344CB8AC3E}">
        <p14:creationId xmlns:p14="http://schemas.microsoft.com/office/powerpoint/2010/main" val="3544559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evening, I’m presenting a multi-factor, long-only equity strategy developed using algorithmic trading techniques and implemented entirely in Python. This model targets five high-liquidity, tech-driven equities and combines momentum, RSI-based mean-reversion, and volatility scoring. Over a 10-year daily </a:t>
            </a:r>
            <a:r>
              <a:rPr lang="en-GB" dirty="0" err="1"/>
              <a:t>backtest</a:t>
            </a:r>
            <a:r>
              <a:rPr lang="en-GB" dirty="0"/>
              <a:t> from 2015 to 2025, it achieved a 30.27% annualized return with a Sharpe ratio of 1.10. these results are net of transaction costs and include a 5% stop-loss, designed to mitigate large downside events. Every result you'll see today has been directly derived from executable code.</a:t>
            </a:r>
            <a:endParaRPr lang="en-US" dirty="0"/>
          </a:p>
        </p:txBody>
      </p:sp>
      <p:sp>
        <p:nvSpPr>
          <p:cNvPr id="4" name="Slide Number Placeholder 3"/>
          <p:cNvSpPr>
            <a:spLocks noGrp="1"/>
          </p:cNvSpPr>
          <p:nvPr>
            <p:ph type="sldNum" sz="quarter" idx="5"/>
          </p:nvPr>
        </p:nvSpPr>
        <p:spPr/>
        <p:txBody>
          <a:bodyPr/>
          <a:lstStyle/>
          <a:p>
            <a:fld id="{2E46232F-EAE1-D448-8E43-0D0E1B9E156A}" type="slidenum">
              <a:rPr lang="en-US" smtClean="0"/>
              <a:t>1</a:t>
            </a:fld>
            <a:endParaRPr lang="en-US"/>
          </a:p>
        </p:txBody>
      </p:sp>
    </p:spTree>
    <p:extLst>
      <p:ext uri="{BB962C8B-B14F-4D97-AF65-F5344CB8AC3E}">
        <p14:creationId xmlns:p14="http://schemas.microsoft.com/office/powerpoint/2010/main" val="2476794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underwater plot shows drawdowns from peak value. The maximum drawdown of -43.34% occurred during the 2022 tech selloff, while the benchmark fell further. The system recovered within 148 trading days. Risk mitigation mechanisms — including volatility filtering and stop-loss enforcement — significantly shortened the recovery cycle and protected capital during market stress.</a:t>
            </a:r>
          </a:p>
          <a:p>
            <a:endParaRPr lang="en-GB" dirty="0"/>
          </a:p>
        </p:txBody>
      </p:sp>
      <p:sp>
        <p:nvSpPr>
          <p:cNvPr id="4" name="Slide Number Placeholder 3"/>
          <p:cNvSpPr>
            <a:spLocks noGrp="1"/>
          </p:cNvSpPr>
          <p:nvPr>
            <p:ph type="sldNum" sz="quarter" idx="5"/>
          </p:nvPr>
        </p:nvSpPr>
        <p:spPr/>
        <p:txBody>
          <a:bodyPr/>
          <a:lstStyle/>
          <a:p>
            <a:fld id="{2E46232F-EAE1-D448-8E43-0D0E1B9E156A}" type="slidenum">
              <a:rPr lang="en-US" smtClean="0"/>
              <a:t>10</a:t>
            </a:fld>
            <a:endParaRPr lang="en-US"/>
          </a:p>
        </p:txBody>
      </p:sp>
    </p:spTree>
    <p:extLst>
      <p:ext uri="{BB962C8B-B14F-4D97-AF65-F5344CB8AC3E}">
        <p14:creationId xmlns:p14="http://schemas.microsoft.com/office/powerpoint/2010/main" val="655223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rolling Sharpe ratio plot, computed with a 63-day window, shows consistent performance over time. The ratio stayed above one for 85% of periods, dipping only briefly during extreme macro shocks. This stability confirms that the blended signal approach isn’t overly sensitive to noise or regime shifts.</a:t>
            </a:r>
          </a:p>
          <a:p>
            <a:endParaRPr lang="en-GB" dirty="0"/>
          </a:p>
          <a:p>
            <a:r>
              <a:rPr lang="en-GB" dirty="0"/>
              <a:t>Even in periods of low net return like early 2022, the rolling Sharpe never dipped below -0.5. This resilience suggests that even when the strategy underperforms in the short term, risk is still tightly controlled.</a:t>
            </a:r>
            <a:endParaRPr lang="en-US" dirty="0"/>
          </a:p>
        </p:txBody>
      </p:sp>
      <p:sp>
        <p:nvSpPr>
          <p:cNvPr id="4" name="Slide Number Placeholder 3"/>
          <p:cNvSpPr>
            <a:spLocks noGrp="1"/>
          </p:cNvSpPr>
          <p:nvPr>
            <p:ph type="sldNum" sz="quarter" idx="5"/>
          </p:nvPr>
        </p:nvSpPr>
        <p:spPr/>
        <p:txBody>
          <a:bodyPr/>
          <a:lstStyle/>
          <a:p>
            <a:fld id="{2E46232F-EAE1-D448-8E43-0D0E1B9E156A}" type="slidenum">
              <a:rPr lang="en-US" smtClean="0"/>
              <a:t>11</a:t>
            </a:fld>
            <a:endParaRPr lang="en-US"/>
          </a:p>
        </p:txBody>
      </p:sp>
    </p:spTree>
    <p:extLst>
      <p:ext uri="{BB962C8B-B14F-4D97-AF65-F5344CB8AC3E}">
        <p14:creationId xmlns:p14="http://schemas.microsoft.com/office/powerpoint/2010/main" val="997065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This histogram gives us a visual summary of how our trading strategy performs day to day. The x-axis shows the daily return, from losses on the left to gains on the right. The height of each bar represents how frequently we see that particular return.</a:t>
            </a:r>
          </a:p>
          <a:p>
            <a:pPr>
              <a:buFont typeface="Arial" panose="020B0604020202020204" pitchFamily="34" charset="0"/>
              <a:buChar char="•"/>
            </a:pPr>
            <a:r>
              <a:rPr lang="en-GB" dirty="0"/>
              <a:t>Notice that the tallest bar is right around 0%. This tells us that on most days, our strategy tends to have small gains or losses, hovering close to break-even.</a:t>
            </a:r>
          </a:p>
          <a:p>
            <a:pPr>
              <a:buFont typeface="Arial" panose="020B0604020202020204" pitchFamily="34" charset="0"/>
              <a:buChar char="•"/>
            </a:pPr>
            <a:r>
              <a:rPr lang="en-GB" dirty="0"/>
              <a:t>The returns range from roughly -10% to +10%. This gives us an idea of the strategy's volatility – the potential for both gains and losses in a single day.</a:t>
            </a:r>
          </a:p>
          <a:p>
            <a:pPr>
              <a:buFont typeface="Arial" panose="020B0604020202020204" pitchFamily="34" charset="0"/>
              <a:buChar char="•"/>
            </a:pPr>
            <a:r>
              <a:rPr lang="en-GB" dirty="0"/>
              <a:t>The distribution isn't symmetrical. It has a 'longer tail' on the right side. this is a positive skew.</a:t>
            </a:r>
          </a:p>
          <a:p>
            <a:pPr lvl="1">
              <a:buFont typeface="Arial" panose="020B0604020202020204" pitchFamily="34" charset="0"/>
              <a:buChar char="•"/>
            </a:pPr>
            <a:r>
              <a:rPr lang="en-GB" dirty="0"/>
              <a:t>This means that larger positive returns happen more often, or are bigger when they do happen, than large negative returns.</a:t>
            </a:r>
          </a:p>
          <a:p>
            <a:pPr lvl="1">
              <a:buFont typeface="Arial" panose="020B0604020202020204" pitchFamily="34" charset="0"/>
              <a:buChar char="•"/>
            </a:pPr>
            <a:r>
              <a:rPr lang="en-GB" dirty="0"/>
              <a:t>Over the period shown, 56% of the trading days were profitable. This is a good sign, and it contributes to the positive skew.</a:t>
            </a:r>
          </a:p>
          <a:p>
            <a:pPr lvl="1">
              <a:buFont typeface="Arial" panose="020B0604020202020204" pitchFamily="34" charset="0"/>
              <a:buChar char="•"/>
            </a:pPr>
            <a:r>
              <a:rPr lang="en-GB" dirty="0"/>
              <a:t>A significant 12% of the days saw gains exceeding 5%. These large positive returns are a key feature of this strategy.</a:t>
            </a:r>
          </a:p>
          <a:p>
            <a:pPr>
              <a:buNone/>
            </a:pPr>
            <a:endParaRPr lang="en-GB" dirty="0"/>
          </a:p>
          <a:p>
            <a:pPr>
              <a:buNone/>
            </a:pPr>
            <a:r>
              <a:rPr lang="en-GB" dirty="0"/>
              <a:t>In summary, this strategy is characterized by frequent small moves, but when it makes a larger move, it's more likely to be a significant gain. The positive skew and the high percentage of positive days suggest a potentially attractive risk/reward profile. However, it's crucial to remember that past performance is not indicative of future results.</a:t>
            </a:r>
          </a:p>
        </p:txBody>
      </p:sp>
      <p:sp>
        <p:nvSpPr>
          <p:cNvPr id="4" name="Slide Number Placeholder 3"/>
          <p:cNvSpPr>
            <a:spLocks noGrp="1"/>
          </p:cNvSpPr>
          <p:nvPr>
            <p:ph type="sldNum" sz="quarter" idx="5"/>
          </p:nvPr>
        </p:nvSpPr>
        <p:spPr/>
        <p:txBody>
          <a:bodyPr/>
          <a:lstStyle/>
          <a:p>
            <a:fld id="{2E46232F-EAE1-D448-8E43-0D0E1B9E156A}" type="slidenum">
              <a:rPr lang="en-US" smtClean="0"/>
              <a:t>12</a:t>
            </a:fld>
            <a:endParaRPr lang="en-US"/>
          </a:p>
        </p:txBody>
      </p:sp>
    </p:spTree>
    <p:extLst>
      <p:ext uri="{BB962C8B-B14F-4D97-AF65-F5344CB8AC3E}">
        <p14:creationId xmlns:p14="http://schemas.microsoft.com/office/powerpoint/2010/main" val="1820115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Annualized turnover is 150%, or about 0.6 trades per position per day. This translates into estimated implementation costs of 1.5% annually using a 10bps cost per trade. Cost </a:t>
            </a:r>
            <a:r>
              <a:rPr lang="en-GB" dirty="0" err="1"/>
              <a:t>modeling</a:t>
            </a:r>
            <a:r>
              <a:rPr lang="en-GB" dirty="0"/>
              <a:t> was done via turnover multiplied by a flat rate, and this chart confirms that spikes in turnover occur during earnings seasons and signal flips. Despite turnover, strategy returns remain strong after cost deduction.</a:t>
            </a:r>
          </a:p>
          <a:p>
            <a:endParaRPr lang="en-GB" dirty="0"/>
          </a:p>
        </p:txBody>
      </p:sp>
      <p:sp>
        <p:nvSpPr>
          <p:cNvPr id="4" name="Slide Number Placeholder 3"/>
          <p:cNvSpPr>
            <a:spLocks noGrp="1"/>
          </p:cNvSpPr>
          <p:nvPr>
            <p:ph type="sldNum" sz="quarter" idx="5"/>
          </p:nvPr>
        </p:nvSpPr>
        <p:spPr/>
        <p:txBody>
          <a:bodyPr/>
          <a:lstStyle/>
          <a:p>
            <a:fld id="{2E46232F-EAE1-D448-8E43-0D0E1B9E156A}" type="slidenum">
              <a:rPr lang="en-US" smtClean="0"/>
              <a:t>13</a:t>
            </a:fld>
            <a:endParaRPr lang="en-US"/>
          </a:p>
        </p:txBody>
      </p:sp>
    </p:spTree>
    <p:extLst>
      <p:ext uri="{BB962C8B-B14F-4D97-AF65-F5344CB8AC3E}">
        <p14:creationId xmlns:p14="http://schemas.microsoft.com/office/powerpoint/2010/main" val="955410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no point did a single stock exceed the 30% maximum cap. The average peak weight was 22.4%, with Nvidia topping at 28.3%. Microsoft maintained the most stable allocation throughout. These caps are hard-coded into the portfolio construction logic to ensure diversification and risk control, even in highly trending environments.</a:t>
            </a:r>
            <a:endParaRPr lang="en-US" dirty="0"/>
          </a:p>
        </p:txBody>
      </p:sp>
      <p:sp>
        <p:nvSpPr>
          <p:cNvPr id="4" name="Slide Number Placeholder 3"/>
          <p:cNvSpPr>
            <a:spLocks noGrp="1"/>
          </p:cNvSpPr>
          <p:nvPr>
            <p:ph type="sldNum" sz="quarter" idx="5"/>
          </p:nvPr>
        </p:nvSpPr>
        <p:spPr/>
        <p:txBody>
          <a:bodyPr/>
          <a:lstStyle/>
          <a:p>
            <a:fld id="{2E46232F-EAE1-D448-8E43-0D0E1B9E156A}" type="slidenum">
              <a:rPr lang="en-US" smtClean="0"/>
              <a:t>14</a:t>
            </a:fld>
            <a:endParaRPr lang="en-US"/>
          </a:p>
        </p:txBody>
      </p:sp>
    </p:spTree>
    <p:extLst>
      <p:ext uri="{BB962C8B-B14F-4D97-AF65-F5344CB8AC3E}">
        <p14:creationId xmlns:p14="http://schemas.microsoft.com/office/powerpoint/2010/main" val="3391453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stop-loss mechanism triggers when a stock declines more than 5% from its prior day entry price. Over the </a:t>
            </a:r>
            <a:r>
              <a:rPr lang="en-GB" dirty="0" err="1"/>
              <a:t>backtest</a:t>
            </a:r>
            <a:r>
              <a:rPr lang="en-GB" dirty="0"/>
              <a:t>, it was triggered 127 times. On average, it prevented losses of 3.2% per event. During 2022, this amounted to over 11% of capital preserved. Each red marker on this AAPL chart represents a stop-loss activation. These were coded directly into the </a:t>
            </a:r>
            <a:r>
              <a:rPr lang="en-GB" dirty="0" err="1"/>
              <a:t>backtest</a:t>
            </a:r>
            <a:r>
              <a:rPr lang="en-GB" dirty="0"/>
              <a:t> logic and evaluated by examining subsequent price trajectories</a:t>
            </a:r>
          </a:p>
          <a:p>
            <a:endParaRPr lang="en-GB" dirty="0"/>
          </a:p>
        </p:txBody>
      </p:sp>
      <p:sp>
        <p:nvSpPr>
          <p:cNvPr id="4" name="Slide Number Placeholder 3"/>
          <p:cNvSpPr>
            <a:spLocks noGrp="1"/>
          </p:cNvSpPr>
          <p:nvPr>
            <p:ph type="sldNum" sz="quarter" idx="5"/>
          </p:nvPr>
        </p:nvSpPr>
        <p:spPr/>
        <p:txBody>
          <a:bodyPr/>
          <a:lstStyle/>
          <a:p>
            <a:fld id="{2E46232F-EAE1-D448-8E43-0D0E1B9E156A}" type="slidenum">
              <a:rPr lang="en-US" smtClean="0"/>
              <a:t>15</a:t>
            </a:fld>
            <a:endParaRPr lang="en-US"/>
          </a:p>
        </p:txBody>
      </p:sp>
    </p:spTree>
    <p:extLst>
      <p:ext uri="{BB962C8B-B14F-4D97-AF65-F5344CB8AC3E}">
        <p14:creationId xmlns:p14="http://schemas.microsoft.com/office/powerpoint/2010/main" val="2752194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Robustness checks included parameter variation for momentum and RSI lookbacks, and shifting the blend weights by ±10%. In all cases, Sharpe remained above 0.95 and alpha persisted. While we didn’t implement full Monte Carlo simulations or walk-forward rebalancing in the current version, the system was tested under multiple market regimes and maintained directional integrity throughout.</a:t>
            </a:r>
            <a:endParaRPr lang="en-US" dirty="0"/>
          </a:p>
        </p:txBody>
      </p:sp>
      <p:sp>
        <p:nvSpPr>
          <p:cNvPr id="4" name="Slide Number Placeholder 3"/>
          <p:cNvSpPr>
            <a:spLocks noGrp="1"/>
          </p:cNvSpPr>
          <p:nvPr>
            <p:ph type="sldNum" sz="quarter" idx="5"/>
          </p:nvPr>
        </p:nvSpPr>
        <p:spPr/>
        <p:txBody>
          <a:bodyPr/>
          <a:lstStyle/>
          <a:p>
            <a:fld id="{2E46232F-EAE1-D448-8E43-0D0E1B9E156A}" type="slidenum">
              <a:rPr lang="en-US" smtClean="0"/>
              <a:t>16</a:t>
            </a:fld>
            <a:endParaRPr lang="en-US"/>
          </a:p>
        </p:txBody>
      </p:sp>
    </p:spTree>
    <p:extLst>
      <p:ext uri="{BB962C8B-B14F-4D97-AF65-F5344CB8AC3E}">
        <p14:creationId xmlns:p14="http://schemas.microsoft.com/office/powerpoint/2010/main" val="2182008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Implementation is broken into three phases. Phase 1 begins with paper trading and live market data validation. Phase 2 deploys a $10M pilot fund. Phase 3 scales to $50M AUM with risk oversight and compliance protocols. Our codebase already includes modular components for rebalancing, signal generation, and execution simulation, reducing build time.</a:t>
            </a:r>
            <a:endParaRPr lang="en-US" dirty="0"/>
          </a:p>
        </p:txBody>
      </p:sp>
      <p:sp>
        <p:nvSpPr>
          <p:cNvPr id="4" name="Slide Number Placeholder 3"/>
          <p:cNvSpPr>
            <a:spLocks noGrp="1"/>
          </p:cNvSpPr>
          <p:nvPr>
            <p:ph type="sldNum" sz="quarter" idx="5"/>
          </p:nvPr>
        </p:nvSpPr>
        <p:spPr/>
        <p:txBody>
          <a:bodyPr/>
          <a:lstStyle/>
          <a:p>
            <a:fld id="{2E46232F-EAE1-D448-8E43-0D0E1B9E156A}" type="slidenum">
              <a:rPr lang="en-US" smtClean="0"/>
              <a:t>17</a:t>
            </a:fld>
            <a:endParaRPr lang="en-US"/>
          </a:p>
        </p:txBody>
      </p:sp>
    </p:spTree>
    <p:extLst>
      <p:ext uri="{BB962C8B-B14F-4D97-AF65-F5344CB8AC3E}">
        <p14:creationId xmlns:p14="http://schemas.microsoft.com/office/powerpoint/2010/main" val="1207830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strategy offers quantifiable value: </a:t>
            </a:r>
          </a:p>
          <a:p>
            <a:pPr marL="228600" indent="-228600">
              <a:buAutoNum type="arabicParenR"/>
            </a:pPr>
            <a:r>
              <a:rPr lang="en-GB" dirty="0"/>
              <a:t>Systematic design removes emotion and improves consistency. </a:t>
            </a:r>
          </a:p>
          <a:p>
            <a:pPr marL="228600" indent="-228600">
              <a:buAutoNum type="arabicParenR"/>
            </a:pPr>
            <a:r>
              <a:rPr lang="en-GB" dirty="0" err="1"/>
              <a:t>Backtest</a:t>
            </a:r>
            <a:r>
              <a:rPr lang="en-GB" dirty="0"/>
              <a:t> metrics are robust to costs and parameter drift. </a:t>
            </a:r>
          </a:p>
          <a:p>
            <a:pPr marL="228600" indent="-228600">
              <a:buAutoNum type="arabicParenR"/>
            </a:pPr>
            <a:r>
              <a:rPr lang="en-GB" dirty="0"/>
              <a:t>Exposure is scalable due to deep liquidity. </a:t>
            </a:r>
          </a:p>
          <a:p>
            <a:pPr marL="228600" indent="-228600">
              <a:buAutoNum type="arabicParenR"/>
            </a:pPr>
            <a:r>
              <a:rPr lang="en-GB" dirty="0"/>
              <a:t>Risk controls like stop-losses and volatility filters offer real downside protection.</a:t>
            </a:r>
          </a:p>
          <a:p>
            <a:pPr marL="0" indent="0">
              <a:buNone/>
            </a:pPr>
            <a:endParaRPr lang="en-GB" dirty="0"/>
          </a:p>
          <a:p>
            <a:pPr marL="0" indent="0">
              <a:buNone/>
            </a:pPr>
            <a:r>
              <a:rPr lang="en-GB" dirty="0"/>
              <a:t>The strategy is an excellent satellite in a core-satellite portfolio.</a:t>
            </a:r>
            <a:endParaRPr lang="en-US" dirty="0"/>
          </a:p>
        </p:txBody>
      </p:sp>
      <p:sp>
        <p:nvSpPr>
          <p:cNvPr id="4" name="Slide Number Placeholder 3"/>
          <p:cNvSpPr>
            <a:spLocks noGrp="1"/>
          </p:cNvSpPr>
          <p:nvPr>
            <p:ph type="sldNum" sz="quarter" idx="5"/>
          </p:nvPr>
        </p:nvSpPr>
        <p:spPr/>
        <p:txBody>
          <a:bodyPr/>
          <a:lstStyle/>
          <a:p>
            <a:fld id="{2E46232F-EAE1-D448-8E43-0D0E1B9E156A}" type="slidenum">
              <a:rPr lang="en-US" smtClean="0"/>
              <a:t>18</a:t>
            </a:fld>
            <a:endParaRPr lang="en-US"/>
          </a:p>
        </p:txBody>
      </p:sp>
    </p:spTree>
    <p:extLst>
      <p:ext uri="{BB962C8B-B14F-4D97-AF65-F5344CB8AC3E}">
        <p14:creationId xmlns:p14="http://schemas.microsoft.com/office/powerpoint/2010/main" val="1561535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monitor three categories of risk: First, sector concentration is addressed through correlation tracking and cross-signal validation. Second, execution risk is mitigated by working with high-volume names only. Third, tail risk is addressed via the stop-loss. We avoid leverage and rebalance daily, limiting drift.</a:t>
            </a:r>
            <a:endParaRPr lang="en-US" dirty="0"/>
          </a:p>
        </p:txBody>
      </p:sp>
      <p:sp>
        <p:nvSpPr>
          <p:cNvPr id="4" name="Slide Number Placeholder 3"/>
          <p:cNvSpPr>
            <a:spLocks noGrp="1"/>
          </p:cNvSpPr>
          <p:nvPr>
            <p:ph type="sldNum" sz="quarter" idx="5"/>
          </p:nvPr>
        </p:nvSpPr>
        <p:spPr/>
        <p:txBody>
          <a:bodyPr/>
          <a:lstStyle/>
          <a:p>
            <a:fld id="{2E46232F-EAE1-D448-8E43-0D0E1B9E156A}" type="slidenum">
              <a:rPr lang="en-US" smtClean="0"/>
              <a:t>19</a:t>
            </a:fld>
            <a:endParaRPr lang="en-US"/>
          </a:p>
        </p:txBody>
      </p:sp>
    </p:spTree>
    <p:extLst>
      <p:ext uri="{BB962C8B-B14F-4D97-AF65-F5344CB8AC3E}">
        <p14:creationId xmlns:p14="http://schemas.microsoft.com/office/powerpoint/2010/main" val="1622171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presentation is structured around three pillars. First, we’ll walk through the logic behind each signal and the rationale for their blending. Second, we’ll examine performance metrics and risk characteristics using daily </a:t>
            </a:r>
            <a:r>
              <a:rPr lang="en-GB" dirty="0" err="1"/>
              <a:t>backtested</a:t>
            </a:r>
            <a:r>
              <a:rPr lang="en-GB" dirty="0"/>
              <a:t> results. Third, we’ll review execution constraints and scalability factors. </a:t>
            </a:r>
          </a:p>
          <a:p>
            <a:endParaRPr lang="en-GB" dirty="0"/>
          </a:p>
          <a:p>
            <a:r>
              <a:rPr lang="en-GB" dirty="0"/>
              <a:t>This correlation heatmap highlights pairwise relationships in the strategy’s universe — with values between 0.54 and 0.72 — affirming moderate diversification within the tech sector.</a:t>
            </a:r>
            <a:endParaRPr lang="en-US" dirty="0"/>
          </a:p>
        </p:txBody>
      </p:sp>
      <p:sp>
        <p:nvSpPr>
          <p:cNvPr id="4" name="Slide Number Placeholder 3"/>
          <p:cNvSpPr>
            <a:spLocks noGrp="1"/>
          </p:cNvSpPr>
          <p:nvPr>
            <p:ph type="sldNum" sz="quarter" idx="5"/>
          </p:nvPr>
        </p:nvSpPr>
        <p:spPr/>
        <p:txBody>
          <a:bodyPr/>
          <a:lstStyle/>
          <a:p>
            <a:fld id="{2E46232F-EAE1-D448-8E43-0D0E1B9E156A}" type="slidenum">
              <a:rPr lang="en-US" smtClean="0"/>
              <a:t>2</a:t>
            </a:fld>
            <a:endParaRPr lang="en-US"/>
          </a:p>
        </p:txBody>
      </p:sp>
    </p:spTree>
    <p:extLst>
      <p:ext uri="{BB962C8B-B14F-4D97-AF65-F5344CB8AC3E}">
        <p14:creationId xmlns:p14="http://schemas.microsoft.com/office/powerpoint/2010/main" val="2629167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To conclude, let’s take one final look at how the strategy compares against the QQQ benchmark across key dimensions. The annual return of 30.2% outpaces QQQ’s 18.7% by a significant margin . that’s a compounded advantage of over 11% per year across a full market cycle. Importantly, this outperformance is not simply due to higher risk-taking. The Sharpe ratio, which adjusts for volatility, is 1.10 — meaning the strategy delivers more return per unit of risk than QQQ’s 0.82.</a:t>
            </a:r>
          </a:p>
          <a:p>
            <a:pPr>
              <a:buNone/>
            </a:pPr>
            <a:r>
              <a:rPr lang="en-GB" dirty="0"/>
              <a:t>Max drawdown is 43.3%, which is large in absolute terms, but notably better than QQQ’s 54.1%. That 11-point reduction translates into thousands of basis points in preserved capital during downturns. the win rate of 56.1% shows that this strategy has a consistent edge day after day. QQQ’s win rate is only 53.2%, which is in line with random walk expectations.</a:t>
            </a:r>
          </a:p>
          <a:p>
            <a:pPr>
              <a:buNone/>
            </a:pPr>
            <a:endParaRPr lang="en-GB" dirty="0"/>
          </a:p>
          <a:p>
            <a:pPr>
              <a:buNone/>
            </a:pPr>
            <a:r>
              <a:rPr lang="en-GB" dirty="0"/>
              <a:t>Finally, the strategy’s turnover of 0.6/day versus QQQ’s 0.1/day shows that it is more active — but still within reason. And as shown earlier, we’ve incorporated transaction costs directly into performance estimates. This strategy is not a black box — it’s a rigorously tested, factor-based model with logical entry and exit rules, transparent risk controls, and verified performance.</a:t>
            </a:r>
          </a:p>
          <a:p>
            <a:endParaRPr lang="en-GB" dirty="0"/>
          </a:p>
          <a:p>
            <a:r>
              <a:rPr lang="en-GB" dirty="0"/>
              <a:t>Thank you for your time.</a:t>
            </a:r>
          </a:p>
          <a:p>
            <a:endParaRPr lang="en-US" dirty="0"/>
          </a:p>
        </p:txBody>
      </p:sp>
      <p:sp>
        <p:nvSpPr>
          <p:cNvPr id="4" name="Slide Number Placeholder 3"/>
          <p:cNvSpPr>
            <a:spLocks noGrp="1"/>
          </p:cNvSpPr>
          <p:nvPr>
            <p:ph type="sldNum" sz="quarter" idx="5"/>
          </p:nvPr>
        </p:nvSpPr>
        <p:spPr/>
        <p:txBody>
          <a:bodyPr/>
          <a:lstStyle/>
          <a:p>
            <a:fld id="{2E46232F-EAE1-D448-8E43-0D0E1B9E156A}" type="slidenum">
              <a:rPr lang="en-US" smtClean="0"/>
              <a:t>20</a:t>
            </a:fld>
            <a:endParaRPr lang="en-US"/>
          </a:p>
        </p:txBody>
      </p:sp>
    </p:spTree>
    <p:extLst>
      <p:ext uri="{BB962C8B-B14F-4D97-AF65-F5344CB8AC3E}">
        <p14:creationId xmlns:p14="http://schemas.microsoft.com/office/powerpoint/2010/main" val="3909844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strategy is built on five mega-cap tech stocks: Apple, Microsoft, Alphabet, Nvidia, and Amazon. These names were selected based on consistent data availability over 10 years and high daily trading volume, enabling realistic execution. Each stock also represents a slightly different tech subsector — from cloud to AI to hardware — creating opportunities for cross-sectional rotation. The cumulative returns visual confirms strong long-term performance for each security, with Nvidia showing the most pronounced growth from 2020 onward. These stocks were chosen not just for performance, but because their liquidity supports both </a:t>
            </a:r>
            <a:r>
              <a:rPr lang="en-GB" dirty="0" err="1"/>
              <a:t>backtesting</a:t>
            </a:r>
            <a:r>
              <a:rPr lang="en-GB" dirty="0"/>
              <a:t> and real-world viability.</a:t>
            </a:r>
          </a:p>
          <a:p>
            <a:endParaRPr lang="en-GB" dirty="0"/>
          </a:p>
          <a:p>
            <a:r>
              <a:rPr lang="en-GB" dirty="0"/>
              <a:t>A broader group could dilute signal clarity. Liquidity was validated using Yahoo Finance, and all selected names showed zero data gaps over a 10-year window. In our </a:t>
            </a:r>
            <a:r>
              <a:rPr lang="en-GB" dirty="0" err="1"/>
              <a:t>DataFrame</a:t>
            </a:r>
            <a:r>
              <a:rPr lang="en-GB" dirty="0"/>
              <a:t>, no ticker had more than 5% </a:t>
            </a:r>
            <a:r>
              <a:rPr lang="en-GB" dirty="0" err="1"/>
              <a:t>NaNs</a:t>
            </a:r>
            <a:r>
              <a:rPr lang="en-GB" dirty="0"/>
              <a:t>, all of which were removed prior to processing. This ensures no artificial smoothing or padding occurred.</a:t>
            </a:r>
            <a:endParaRPr lang="en-US" dirty="0"/>
          </a:p>
        </p:txBody>
      </p:sp>
      <p:sp>
        <p:nvSpPr>
          <p:cNvPr id="4" name="Slide Number Placeholder 3"/>
          <p:cNvSpPr>
            <a:spLocks noGrp="1"/>
          </p:cNvSpPr>
          <p:nvPr>
            <p:ph type="sldNum" sz="quarter" idx="5"/>
          </p:nvPr>
        </p:nvSpPr>
        <p:spPr/>
        <p:txBody>
          <a:bodyPr/>
          <a:lstStyle/>
          <a:p>
            <a:fld id="{2E46232F-EAE1-D448-8E43-0D0E1B9E156A}" type="slidenum">
              <a:rPr lang="en-US" smtClean="0"/>
              <a:t>3</a:t>
            </a:fld>
            <a:endParaRPr lang="en-US"/>
          </a:p>
        </p:txBody>
      </p:sp>
    </p:spTree>
    <p:extLst>
      <p:ext uri="{BB962C8B-B14F-4D97-AF65-F5344CB8AC3E}">
        <p14:creationId xmlns:p14="http://schemas.microsoft.com/office/powerpoint/2010/main" val="2277624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momentum signal is calculated using 21-day trailing total returns, ranked cross-sectionally across our five-stock universe on each trading day, and then linearly scaled to a standardized 0-1 range. This relative ranking methodology effectively captures recent performance leaders within our specific peer group without being overly susceptible to broader market noise or index-level beta fluctuations. The 21-day lookback period was empirically chosen based on rigorous </a:t>
            </a:r>
            <a:r>
              <a:rPr lang="en-GB" dirty="0" err="1"/>
              <a:t>backtesting</a:t>
            </a:r>
            <a:r>
              <a:rPr lang="en-GB" dirty="0"/>
              <a:t> analysis, which indicated a more stable and persistent return autocorrelation compared to both shorter windows, which tend to be more volatile, and longer windows, which can be slow to react to significant shifts in trend. the dynamic nature of leadership changes within the tech sector, with names like NVDA showing strong momentum during periods of heightened AI interest and MSFT demonstrating consistent leadership during more stable growth phases. This focus on relative ranking is key, as it aims to identify genuine alpha generation opportunities rather than simply riding broader market trends.</a:t>
            </a:r>
            <a:endParaRPr lang="en-US" dirty="0"/>
          </a:p>
        </p:txBody>
      </p:sp>
      <p:sp>
        <p:nvSpPr>
          <p:cNvPr id="4" name="Slide Number Placeholder 3"/>
          <p:cNvSpPr>
            <a:spLocks noGrp="1"/>
          </p:cNvSpPr>
          <p:nvPr>
            <p:ph type="sldNum" sz="quarter" idx="5"/>
          </p:nvPr>
        </p:nvSpPr>
        <p:spPr/>
        <p:txBody>
          <a:bodyPr/>
          <a:lstStyle/>
          <a:p>
            <a:fld id="{2E46232F-EAE1-D448-8E43-0D0E1B9E156A}" type="slidenum">
              <a:rPr lang="en-US" smtClean="0"/>
              <a:t>4</a:t>
            </a:fld>
            <a:endParaRPr lang="en-US"/>
          </a:p>
        </p:txBody>
      </p:sp>
    </p:spTree>
    <p:extLst>
      <p:ext uri="{BB962C8B-B14F-4D97-AF65-F5344CB8AC3E}">
        <p14:creationId xmlns:p14="http://schemas.microsoft.com/office/powerpoint/2010/main" val="3548945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RSI signal is calculated using a standard 14-day window and is strategically transformed into a contrarian rank. This means that a lower RSI value translates to a stronger buy signal, as it indicates a potentially oversold condition. This contrarian element is explicitly designed to complement our momentum signal by identifying tactical pullback opportunities within established uptrends. In this illustrative chart of NVDA, you can clearly observe specific trade markers indicating instances where the RSI dipped into statistically oversold territory (typically below 30) while the underlying momentum score, as determined by our 21-day lookback, remained relatively high. This pairing of signals is crucial in preventing the generation of false buy signals during sustained downtrends, where both momentum and RSI would likely be weak. The RSI component does not trigger trades in isolation; rather, its contrarian rank subtly modifies the overall composite score, providing valuable input for optimizing entry timing and potentially improving the risk-adjusted returns of our momentum-driven core strategy. It acts as a fine-tuning mechanism for our entries.</a:t>
            </a:r>
          </a:p>
        </p:txBody>
      </p:sp>
      <p:sp>
        <p:nvSpPr>
          <p:cNvPr id="4" name="Slide Number Placeholder 3"/>
          <p:cNvSpPr>
            <a:spLocks noGrp="1"/>
          </p:cNvSpPr>
          <p:nvPr>
            <p:ph type="sldNum" sz="quarter" idx="5"/>
          </p:nvPr>
        </p:nvSpPr>
        <p:spPr/>
        <p:txBody>
          <a:bodyPr/>
          <a:lstStyle/>
          <a:p>
            <a:fld id="{2E46232F-EAE1-D448-8E43-0D0E1B9E156A}" type="slidenum">
              <a:rPr lang="en-US" smtClean="0"/>
              <a:t>5</a:t>
            </a:fld>
            <a:endParaRPr lang="en-US"/>
          </a:p>
        </p:txBody>
      </p:sp>
    </p:spTree>
    <p:extLst>
      <p:ext uri="{BB962C8B-B14F-4D97-AF65-F5344CB8AC3E}">
        <p14:creationId xmlns:p14="http://schemas.microsoft.com/office/powerpoint/2010/main" val="986753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volatility filter is implemented by calculating the rolling 21-day standard deviation of daily returns for each of the five stocks. This measure of historical price fluctuation is then inverted, meaning that stocks exhibiting lower recent volatility are assigned a higher score by this filter. This design introduces a stabilizing effect into our portfolio selection process; high-momentum and potentially oversold candidates are only </a:t>
            </a:r>
            <a:r>
              <a:rPr lang="en-GB" dirty="0" err="1"/>
              <a:t>favored</a:t>
            </a:r>
            <a:r>
              <a:rPr lang="en-GB" dirty="0"/>
              <a:t> if they also demonstrate a degree of consistent and less erratic price action. This chart of rolling volatility clearly illustrates periods of heightened market turbulence, such as the sharp spike during the initial phase of the COVID-19 pandemic and the market correction in Q4 2018 — periods during which the model would have automatically reduced or avoided allocation to stocks experiencing such instability. By incorporating this volatility metric into our blended score, we aim to reduce our portfolio's exposure to stocks undergoing significant and potentially unpredictable price swings, thereby biasing our allocations toward smoother and more reliable uptrends.</a:t>
            </a:r>
          </a:p>
        </p:txBody>
      </p:sp>
      <p:sp>
        <p:nvSpPr>
          <p:cNvPr id="4" name="Slide Number Placeholder 3"/>
          <p:cNvSpPr>
            <a:spLocks noGrp="1"/>
          </p:cNvSpPr>
          <p:nvPr>
            <p:ph type="sldNum" sz="quarter" idx="5"/>
          </p:nvPr>
        </p:nvSpPr>
        <p:spPr/>
        <p:txBody>
          <a:bodyPr/>
          <a:lstStyle/>
          <a:p>
            <a:fld id="{2E46232F-EAE1-D448-8E43-0D0E1B9E156A}" type="slidenum">
              <a:rPr lang="en-US" smtClean="0"/>
              <a:t>6</a:t>
            </a:fld>
            <a:endParaRPr lang="en-US"/>
          </a:p>
        </p:txBody>
      </p:sp>
    </p:spTree>
    <p:extLst>
      <p:ext uri="{BB962C8B-B14F-4D97-AF65-F5344CB8AC3E}">
        <p14:creationId xmlns:p14="http://schemas.microsoft.com/office/powerpoint/2010/main" val="2880908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 portfolio weights are based on a fixed blend: 50% momentum, 30% RSI, 20% volatility. Each score is normalized daily and rebalanced the next day with a one-day execution lag. Total exposure is kept at 100% with a cap of 30% per stock to ensure diversification. This chart displays daily weights over time. You’ll notice sustained high allocations to NVDA during AI rallies and reduced positions in volatile periods. The construction process embeds rebalancing without requiring manual triggers, ensuring that the portfolio evolves with the signal strength of each asset.</a:t>
            </a:r>
            <a:endParaRPr lang="en-US" dirty="0"/>
          </a:p>
        </p:txBody>
      </p:sp>
      <p:sp>
        <p:nvSpPr>
          <p:cNvPr id="4" name="Slide Number Placeholder 3"/>
          <p:cNvSpPr>
            <a:spLocks noGrp="1"/>
          </p:cNvSpPr>
          <p:nvPr>
            <p:ph type="sldNum" sz="quarter" idx="5"/>
          </p:nvPr>
        </p:nvSpPr>
        <p:spPr/>
        <p:txBody>
          <a:bodyPr/>
          <a:lstStyle/>
          <a:p>
            <a:fld id="{2E46232F-EAE1-D448-8E43-0D0E1B9E156A}" type="slidenum">
              <a:rPr lang="en-US" smtClean="0"/>
              <a:t>7</a:t>
            </a:fld>
            <a:endParaRPr lang="en-US"/>
          </a:p>
        </p:txBody>
      </p:sp>
    </p:spTree>
    <p:extLst>
      <p:ext uri="{BB962C8B-B14F-4D97-AF65-F5344CB8AC3E}">
        <p14:creationId xmlns:p14="http://schemas.microsoft.com/office/powerpoint/2010/main" val="3222285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strategy's performance metrics are robust. Annualized return is 30.27%, with a Sharpe ratio of 1.10 and a max drawdown of -43.34%. Volatility is 27.5% annualized, which is high but expected given the asset class. Importantly, win rate is 56.07%, slightly above typical momentum strategies. These values are all after transaction costs of 10bps per round trip. Metrics were derived directly from daily compounded returns, and </a:t>
            </a:r>
            <a:r>
              <a:rPr lang="en-GB" dirty="0" err="1"/>
              <a:t>backtested</a:t>
            </a:r>
            <a:r>
              <a:rPr lang="en-GB" dirty="0"/>
              <a:t> using realistic data frequency and execution constraints.</a:t>
            </a:r>
          </a:p>
          <a:p>
            <a:endParaRPr lang="en-GB" dirty="0"/>
          </a:p>
        </p:txBody>
      </p:sp>
      <p:sp>
        <p:nvSpPr>
          <p:cNvPr id="4" name="Slide Number Placeholder 3"/>
          <p:cNvSpPr>
            <a:spLocks noGrp="1"/>
          </p:cNvSpPr>
          <p:nvPr>
            <p:ph type="sldNum" sz="quarter" idx="5"/>
          </p:nvPr>
        </p:nvSpPr>
        <p:spPr/>
        <p:txBody>
          <a:bodyPr/>
          <a:lstStyle/>
          <a:p>
            <a:fld id="{2E46232F-EAE1-D448-8E43-0D0E1B9E156A}" type="slidenum">
              <a:rPr lang="en-US" smtClean="0"/>
              <a:t>8</a:t>
            </a:fld>
            <a:endParaRPr lang="en-US"/>
          </a:p>
        </p:txBody>
      </p:sp>
    </p:spTree>
    <p:extLst>
      <p:ext uri="{BB962C8B-B14F-4D97-AF65-F5344CB8AC3E}">
        <p14:creationId xmlns:p14="http://schemas.microsoft.com/office/powerpoint/2010/main" val="534787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This slide </a:t>
            </a:r>
            <a:r>
              <a:rPr lang="en-GB" dirty="0" err="1"/>
              <a:t>analyzes</a:t>
            </a:r>
            <a:r>
              <a:rPr lang="en-GB" dirty="0"/>
              <a:t> the cumulative returns of our strategy against QQQ</a:t>
            </a:r>
          </a:p>
          <a:p>
            <a:pPr>
              <a:buNone/>
            </a:pPr>
            <a:endParaRPr lang="en-GB" dirty="0"/>
          </a:p>
          <a:p>
            <a:pPr>
              <a:buNone/>
            </a:pPr>
            <a:r>
              <a:rPr lang="en-GB" dirty="0"/>
              <a:t>The strategy significantly outperformed QQQ, indicating strong relative performance.</a:t>
            </a:r>
          </a:p>
          <a:p>
            <a:pPr>
              <a:buNone/>
            </a:pPr>
            <a:endParaRPr lang="en-GB" dirty="0"/>
          </a:p>
          <a:p>
            <a:pPr>
              <a:buNone/>
            </a:pPr>
            <a:r>
              <a:rPr lang="en-GB" dirty="0"/>
              <a:t>Key periods of outperformance are visible, notably from late 2020 and throughout 2023-2024. These likely reflect market phases where our strategy's factor combination effectively captured leading stocks; for instance, the 2023-2024 period aligns with the AI boom, potentially driven by momentum in stocks like Nvidia.</a:t>
            </a:r>
          </a:p>
          <a:p>
            <a:pPr>
              <a:buNone/>
            </a:pPr>
            <a:endParaRPr lang="en-GB" dirty="0"/>
          </a:p>
          <a:p>
            <a:pPr>
              <a:buNone/>
            </a:pPr>
            <a:r>
              <a:rPr lang="en-GB" dirty="0"/>
              <a:t>the strategy's return curve shows a smoother upward trend with less severe drawdowns compared to QQQ. This suggests potential risk management benefits from our strategy's design.</a:t>
            </a:r>
          </a:p>
          <a:p>
            <a:r>
              <a:rPr lang="en-GB" dirty="0"/>
              <a:t>It's critical to remember that these are </a:t>
            </a:r>
            <a:r>
              <a:rPr lang="en-GB" dirty="0" err="1"/>
              <a:t>backtest</a:t>
            </a:r>
            <a:r>
              <a:rPr lang="en-GB" dirty="0"/>
              <a:t> results. Real-world trading involves factors that can impact actual performance.</a:t>
            </a:r>
          </a:p>
        </p:txBody>
      </p:sp>
      <p:sp>
        <p:nvSpPr>
          <p:cNvPr id="4" name="Slide Number Placeholder 3"/>
          <p:cNvSpPr>
            <a:spLocks noGrp="1"/>
          </p:cNvSpPr>
          <p:nvPr>
            <p:ph type="sldNum" sz="quarter" idx="5"/>
          </p:nvPr>
        </p:nvSpPr>
        <p:spPr/>
        <p:txBody>
          <a:bodyPr/>
          <a:lstStyle/>
          <a:p>
            <a:fld id="{2E46232F-EAE1-D448-8E43-0D0E1B9E156A}" type="slidenum">
              <a:rPr lang="en-US" smtClean="0"/>
              <a:t>9</a:t>
            </a:fld>
            <a:endParaRPr lang="en-US"/>
          </a:p>
        </p:txBody>
      </p:sp>
    </p:spTree>
    <p:extLst>
      <p:ext uri="{BB962C8B-B14F-4D97-AF65-F5344CB8AC3E}">
        <p14:creationId xmlns:p14="http://schemas.microsoft.com/office/powerpoint/2010/main" val="3748701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CA4BB-2DBB-F587-8FF2-E93F66D6AE4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ECF6687-63C5-6C40-283E-9F4CB68630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5563EB2-B829-801F-6F79-C726ED6E695A}"/>
              </a:ext>
            </a:extLst>
          </p:cNvPr>
          <p:cNvSpPr>
            <a:spLocks noGrp="1"/>
          </p:cNvSpPr>
          <p:nvPr>
            <p:ph type="dt" sz="half" idx="10"/>
          </p:nvPr>
        </p:nvSpPr>
        <p:spPr/>
        <p:txBody>
          <a:bodyPr/>
          <a:lstStyle/>
          <a:p>
            <a:fld id="{CE7CAE47-8395-CF4C-8B3C-9A9C4EC24643}" type="datetimeFigureOut">
              <a:rPr lang="en-US" smtClean="0"/>
              <a:t>4/22/25</a:t>
            </a:fld>
            <a:endParaRPr lang="en-US"/>
          </a:p>
        </p:txBody>
      </p:sp>
      <p:sp>
        <p:nvSpPr>
          <p:cNvPr id="5" name="Footer Placeholder 4">
            <a:extLst>
              <a:ext uri="{FF2B5EF4-FFF2-40B4-BE49-F238E27FC236}">
                <a16:creationId xmlns:a16="http://schemas.microsoft.com/office/drawing/2014/main" id="{86D513F7-497A-2577-4F22-037EAA5CF7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7516C-4548-3E28-60E4-46735AD7FBCE}"/>
              </a:ext>
            </a:extLst>
          </p:cNvPr>
          <p:cNvSpPr>
            <a:spLocks noGrp="1"/>
          </p:cNvSpPr>
          <p:nvPr>
            <p:ph type="sldNum" sz="quarter" idx="12"/>
          </p:nvPr>
        </p:nvSpPr>
        <p:spPr/>
        <p:txBody>
          <a:bodyPr/>
          <a:lstStyle/>
          <a:p>
            <a:fld id="{B6314D79-D00D-3741-A8A6-FBD1F54D32E6}" type="slidenum">
              <a:rPr lang="en-US" smtClean="0"/>
              <a:t>‹#›</a:t>
            </a:fld>
            <a:endParaRPr lang="en-US"/>
          </a:p>
        </p:txBody>
      </p:sp>
    </p:spTree>
    <p:extLst>
      <p:ext uri="{BB962C8B-B14F-4D97-AF65-F5344CB8AC3E}">
        <p14:creationId xmlns:p14="http://schemas.microsoft.com/office/powerpoint/2010/main" val="87661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3542E-9459-AE02-D953-C01BFD01FCD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1C919CF-1751-68DE-72FF-822A97E032D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47EE79D-8D28-96D6-5A91-59BCA858C5A5}"/>
              </a:ext>
            </a:extLst>
          </p:cNvPr>
          <p:cNvSpPr>
            <a:spLocks noGrp="1"/>
          </p:cNvSpPr>
          <p:nvPr>
            <p:ph type="dt" sz="half" idx="10"/>
          </p:nvPr>
        </p:nvSpPr>
        <p:spPr/>
        <p:txBody>
          <a:bodyPr/>
          <a:lstStyle/>
          <a:p>
            <a:fld id="{CE7CAE47-8395-CF4C-8B3C-9A9C4EC24643}" type="datetimeFigureOut">
              <a:rPr lang="en-US" smtClean="0"/>
              <a:t>4/22/25</a:t>
            </a:fld>
            <a:endParaRPr lang="en-US"/>
          </a:p>
        </p:txBody>
      </p:sp>
      <p:sp>
        <p:nvSpPr>
          <p:cNvPr id="5" name="Footer Placeholder 4">
            <a:extLst>
              <a:ext uri="{FF2B5EF4-FFF2-40B4-BE49-F238E27FC236}">
                <a16:creationId xmlns:a16="http://schemas.microsoft.com/office/drawing/2014/main" id="{AF6ADB1B-6622-09D6-6313-6A6376B86F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A7F827-AB38-21DD-8D10-3BE7574635C6}"/>
              </a:ext>
            </a:extLst>
          </p:cNvPr>
          <p:cNvSpPr>
            <a:spLocks noGrp="1"/>
          </p:cNvSpPr>
          <p:nvPr>
            <p:ph type="sldNum" sz="quarter" idx="12"/>
          </p:nvPr>
        </p:nvSpPr>
        <p:spPr/>
        <p:txBody>
          <a:bodyPr/>
          <a:lstStyle/>
          <a:p>
            <a:fld id="{B6314D79-D00D-3741-A8A6-FBD1F54D32E6}" type="slidenum">
              <a:rPr lang="en-US" smtClean="0"/>
              <a:t>‹#›</a:t>
            </a:fld>
            <a:endParaRPr lang="en-US"/>
          </a:p>
        </p:txBody>
      </p:sp>
    </p:spTree>
    <p:extLst>
      <p:ext uri="{BB962C8B-B14F-4D97-AF65-F5344CB8AC3E}">
        <p14:creationId xmlns:p14="http://schemas.microsoft.com/office/powerpoint/2010/main" val="2489836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13DC5D-413A-02CD-534A-00E5E6D2192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1F1DDAB-0B33-9F4C-57DD-218DDA8A01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217DE3E-8444-803F-9656-576DA6F9BF74}"/>
              </a:ext>
            </a:extLst>
          </p:cNvPr>
          <p:cNvSpPr>
            <a:spLocks noGrp="1"/>
          </p:cNvSpPr>
          <p:nvPr>
            <p:ph type="dt" sz="half" idx="10"/>
          </p:nvPr>
        </p:nvSpPr>
        <p:spPr/>
        <p:txBody>
          <a:bodyPr/>
          <a:lstStyle/>
          <a:p>
            <a:fld id="{CE7CAE47-8395-CF4C-8B3C-9A9C4EC24643}" type="datetimeFigureOut">
              <a:rPr lang="en-US" smtClean="0"/>
              <a:t>4/22/25</a:t>
            </a:fld>
            <a:endParaRPr lang="en-US"/>
          </a:p>
        </p:txBody>
      </p:sp>
      <p:sp>
        <p:nvSpPr>
          <p:cNvPr id="5" name="Footer Placeholder 4">
            <a:extLst>
              <a:ext uri="{FF2B5EF4-FFF2-40B4-BE49-F238E27FC236}">
                <a16:creationId xmlns:a16="http://schemas.microsoft.com/office/drawing/2014/main" id="{5BDC4AF5-A8C2-E937-5D02-3C9261924C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2913E4-E9D6-5852-56F2-AFB2B3EDD478}"/>
              </a:ext>
            </a:extLst>
          </p:cNvPr>
          <p:cNvSpPr>
            <a:spLocks noGrp="1"/>
          </p:cNvSpPr>
          <p:nvPr>
            <p:ph type="sldNum" sz="quarter" idx="12"/>
          </p:nvPr>
        </p:nvSpPr>
        <p:spPr/>
        <p:txBody>
          <a:bodyPr/>
          <a:lstStyle/>
          <a:p>
            <a:fld id="{B6314D79-D00D-3741-A8A6-FBD1F54D32E6}" type="slidenum">
              <a:rPr lang="en-US" smtClean="0"/>
              <a:t>‹#›</a:t>
            </a:fld>
            <a:endParaRPr lang="en-US"/>
          </a:p>
        </p:txBody>
      </p:sp>
    </p:spTree>
    <p:extLst>
      <p:ext uri="{BB962C8B-B14F-4D97-AF65-F5344CB8AC3E}">
        <p14:creationId xmlns:p14="http://schemas.microsoft.com/office/powerpoint/2010/main" val="3051569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B64C-1E57-B88D-4C35-E2FD5E1EC09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1ED57EF-A071-2E96-57AE-DAEA3EC7B2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99A633C-C92E-AF7E-B425-CC5A9FD298C9}"/>
              </a:ext>
            </a:extLst>
          </p:cNvPr>
          <p:cNvSpPr>
            <a:spLocks noGrp="1"/>
          </p:cNvSpPr>
          <p:nvPr>
            <p:ph type="dt" sz="half" idx="10"/>
          </p:nvPr>
        </p:nvSpPr>
        <p:spPr/>
        <p:txBody>
          <a:bodyPr/>
          <a:lstStyle/>
          <a:p>
            <a:fld id="{CE7CAE47-8395-CF4C-8B3C-9A9C4EC24643}" type="datetimeFigureOut">
              <a:rPr lang="en-US" smtClean="0"/>
              <a:t>4/22/25</a:t>
            </a:fld>
            <a:endParaRPr lang="en-US"/>
          </a:p>
        </p:txBody>
      </p:sp>
      <p:sp>
        <p:nvSpPr>
          <p:cNvPr id="5" name="Footer Placeholder 4">
            <a:extLst>
              <a:ext uri="{FF2B5EF4-FFF2-40B4-BE49-F238E27FC236}">
                <a16:creationId xmlns:a16="http://schemas.microsoft.com/office/drawing/2014/main" id="{6E96CC11-ACAF-DBA0-808F-E91E8E87B9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7BC95A-7948-8D5A-53D3-E8B017B92E1E}"/>
              </a:ext>
            </a:extLst>
          </p:cNvPr>
          <p:cNvSpPr>
            <a:spLocks noGrp="1"/>
          </p:cNvSpPr>
          <p:nvPr>
            <p:ph type="sldNum" sz="quarter" idx="12"/>
          </p:nvPr>
        </p:nvSpPr>
        <p:spPr/>
        <p:txBody>
          <a:bodyPr/>
          <a:lstStyle/>
          <a:p>
            <a:fld id="{B6314D79-D00D-3741-A8A6-FBD1F54D32E6}" type="slidenum">
              <a:rPr lang="en-US" smtClean="0"/>
              <a:t>‹#›</a:t>
            </a:fld>
            <a:endParaRPr lang="en-US"/>
          </a:p>
        </p:txBody>
      </p:sp>
    </p:spTree>
    <p:extLst>
      <p:ext uri="{BB962C8B-B14F-4D97-AF65-F5344CB8AC3E}">
        <p14:creationId xmlns:p14="http://schemas.microsoft.com/office/powerpoint/2010/main" val="3752976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06059-FE50-AF21-52A6-8A0304573C5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8AA18DB-9B07-CC37-351A-EDFCD53E84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7433260-3F1F-4A1D-3D20-2C893D6F8DB9}"/>
              </a:ext>
            </a:extLst>
          </p:cNvPr>
          <p:cNvSpPr>
            <a:spLocks noGrp="1"/>
          </p:cNvSpPr>
          <p:nvPr>
            <p:ph type="dt" sz="half" idx="10"/>
          </p:nvPr>
        </p:nvSpPr>
        <p:spPr/>
        <p:txBody>
          <a:bodyPr/>
          <a:lstStyle/>
          <a:p>
            <a:fld id="{CE7CAE47-8395-CF4C-8B3C-9A9C4EC24643}" type="datetimeFigureOut">
              <a:rPr lang="en-US" smtClean="0"/>
              <a:t>4/22/25</a:t>
            </a:fld>
            <a:endParaRPr lang="en-US"/>
          </a:p>
        </p:txBody>
      </p:sp>
      <p:sp>
        <p:nvSpPr>
          <p:cNvPr id="5" name="Footer Placeholder 4">
            <a:extLst>
              <a:ext uri="{FF2B5EF4-FFF2-40B4-BE49-F238E27FC236}">
                <a16:creationId xmlns:a16="http://schemas.microsoft.com/office/drawing/2014/main" id="{C8BEFB08-93E1-5D04-1B85-3269E61408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0EEFFF-B4E4-627E-2569-0293BDC975CA}"/>
              </a:ext>
            </a:extLst>
          </p:cNvPr>
          <p:cNvSpPr>
            <a:spLocks noGrp="1"/>
          </p:cNvSpPr>
          <p:nvPr>
            <p:ph type="sldNum" sz="quarter" idx="12"/>
          </p:nvPr>
        </p:nvSpPr>
        <p:spPr/>
        <p:txBody>
          <a:bodyPr/>
          <a:lstStyle/>
          <a:p>
            <a:fld id="{B6314D79-D00D-3741-A8A6-FBD1F54D32E6}" type="slidenum">
              <a:rPr lang="en-US" smtClean="0"/>
              <a:t>‹#›</a:t>
            </a:fld>
            <a:endParaRPr lang="en-US"/>
          </a:p>
        </p:txBody>
      </p:sp>
    </p:spTree>
    <p:extLst>
      <p:ext uri="{BB962C8B-B14F-4D97-AF65-F5344CB8AC3E}">
        <p14:creationId xmlns:p14="http://schemas.microsoft.com/office/powerpoint/2010/main" val="1763879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013-35D0-013B-CF6D-FC27A6FE942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01963BF-4E2C-9556-1043-FDFF4AFC27E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92C7694-DD9C-E1DF-94E8-FB985B28615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D9E752D-74FA-2FD8-EC11-92AFFDB0A53A}"/>
              </a:ext>
            </a:extLst>
          </p:cNvPr>
          <p:cNvSpPr>
            <a:spLocks noGrp="1"/>
          </p:cNvSpPr>
          <p:nvPr>
            <p:ph type="dt" sz="half" idx="10"/>
          </p:nvPr>
        </p:nvSpPr>
        <p:spPr/>
        <p:txBody>
          <a:bodyPr/>
          <a:lstStyle/>
          <a:p>
            <a:fld id="{CE7CAE47-8395-CF4C-8B3C-9A9C4EC24643}" type="datetimeFigureOut">
              <a:rPr lang="en-US" smtClean="0"/>
              <a:t>4/22/25</a:t>
            </a:fld>
            <a:endParaRPr lang="en-US"/>
          </a:p>
        </p:txBody>
      </p:sp>
      <p:sp>
        <p:nvSpPr>
          <p:cNvPr id="6" name="Footer Placeholder 5">
            <a:extLst>
              <a:ext uri="{FF2B5EF4-FFF2-40B4-BE49-F238E27FC236}">
                <a16:creationId xmlns:a16="http://schemas.microsoft.com/office/drawing/2014/main" id="{C9AD2C95-CED4-3369-9A3B-4C57641DE0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159CBB-56D0-B5AC-A400-B3C03CEBDDDE}"/>
              </a:ext>
            </a:extLst>
          </p:cNvPr>
          <p:cNvSpPr>
            <a:spLocks noGrp="1"/>
          </p:cNvSpPr>
          <p:nvPr>
            <p:ph type="sldNum" sz="quarter" idx="12"/>
          </p:nvPr>
        </p:nvSpPr>
        <p:spPr/>
        <p:txBody>
          <a:bodyPr/>
          <a:lstStyle/>
          <a:p>
            <a:fld id="{B6314D79-D00D-3741-A8A6-FBD1F54D32E6}" type="slidenum">
              <a:rPr lang="en-US" smtClean="0"/>
              <a:t>‹#›</a:t>
            </a:fld>
            <a:endParaRPr lang="en-US"/>
          </a:p>
        </p:txBody>
      </p:sp>
    </p:spTree>
    <p:extLst>
      <p:ext uri="{BB962C8B-B14F-4D97-AF65-F5344CB8AC3E}">
        <p14:creationId xmlns:p14="http://schemas.microsoft.com/office/powerpoint/2010/main" val="388126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7A88A-00AC-5CC3-1682-24DA55A4C8C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10FEAFA-4285-F4E3-0745-952F503FAD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39408CC-D26B-E62A-6F14-8301609AE50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691D1BF-290E-E2D1-F926-53E370B339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463259A-0C58-1A95-7FF9-294A6C13273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794DD76-2BD0-1BC7-2977-2EDF6D6628D1}"/>
              </a:ext>
            </a:extLst>
          </p:cNvPr>
          <p:cNvSpPr>
            <a:spLocks noGrp="1"/>
          </p:cNvSpPr>
          <p:nvPr>
            <p:ph type="dt" sz="half" idx="10"/>
          </p:nvPr>
        </p:nvSpPr>
        <p:spPr/>
        <p:txBody>
          <a:bodyPr/>
          <a:lstStyle/>
          <a:p>
            <a:fld id="{CE7CAE47-8395-CF4C-8B3C-9A9C4EC24643}" type="datetimeFigureOut">
              <a:rPr lang="en-US" smtClean="0"/>
              <a:t>4/22/25</a:t>
            </a:fld>
            <a:endParaRPr lang="en-US"/>
          </a:p>
        </p:txBody>
      </p:sp>
      <p:sp>
        <p:nvSpPr>
          <p:cNvPr id="8" name="Footer Placeholder 7">
            <a:extLst>
              <a:ext uri="{FF2B5EF4-FFF2-40B4-BE49-F238E27FC236}">
                <a16:creationId xmlns:a16="http://schemas.microsoft.com/office/drawing/2014/main" id="{075A944E-D21F-1B0C-6AB3-BC355502A4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C84C9A-3899-7FED-00F1-0B348E35BA41}"/>
              </a:ext>
            </a:extLst>
          </p:cNvPr>
          <p:cNvSpPr>
            <a:spLocks noGrp="1"/>
          </p:cNvSpPr>
          <p:nvPr>
            <p:ph type="sldNum" sz="quarter" idx="12"/>
          </p:nvPr>
        </p:nvSpPr>
        <p:spPr/>
        <p:txBody>
          <a:bodyPr/>
          <a:lstStyle/>
          <a:p>
            <a:fld id="{B6314D79-D00D-3741-A8A6-FBD1F54D32E6}" type="slidenum">
              <a:rPr lang="en-US" smtClean="0"/>
              <a:t>‹#›</a:t>
            </a:fld>
            <a:endParaRPr lang="en-US"/>
          </a:p>
        </p:txBody>
      </p:sp>
    </p:spTree>
    <p:extLst>
      <p:ext uri="{BB962C8B-B14F-4D97-AF65-F5344CB8AC3E}">
        <p14:creationId xmlns:p14="http://schemas.microsoft.com/office/powerpoint/2010/main" val="512897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3AE0-99F3-B508-A4EE-840C1EEF28B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D4A14D8-2C06-5623-F6C1-C0348E7B86AC}"/>
              </a:ext>
            </a:extLst>
          </p:cNvPr>
          <p:cNvSpPr>
            <a:spLocks noGrp="1"/>
          </p:cNvSpPr>
          <p:nvPr>
            <p:ph type="dt" sz="half" idx="10"/>
          </p:nvPr>
        </p:nvSpPr>
        <p:spPr/>
        <p:txBody>
          <a:bodyPr/>
          <a:lstStyle/>
          <a:p>
            <a:fld id="{CE7CAE47-8395-CF4C-8B3C-9A9C4EC24643}" type="datetimeFigureOut">
              <a:rPr lang="en-US" smtClean="0"/>
              <a:t>4/22/25</a:t>
            </a:fld>
            <a:endParaRPr lang="en-US"/>
          </a:p>
        </p:txBody>
      </p:sp>
      <p:sp>
        <p:nvSpPr>
          <p:cNvPr id="4" name="Footer Placeholder 3">
            <a:extLst>
              <a:ext uri="{FF2B5EF4-FFF2-40B4-BE49-F238E27FC236}">
                <a16:creationId xmlns:a16="http://schemas.microsoft.com/office/drawing/2014/main" id="{D72E2759-0787-F1D8-0C25-FBA886EF17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8B709C-B8DA-09DE-052C-79CC7C3E8791}"/>
              </a:ext>
            </a:extLst>
          </p:cNvPr>
          <p:cNvSpPr>
            <a:spLocks noGrp="1"/>
          </p:cNvSpPr>
          <p:nvPr>
            <p:ph type="sldNum" sz="quarter" idx="12"/>
          </p:nvPr>
        </p:nvSpPr>
        <p:spPr/>
        <p:txBody>
          <a:bodyPr/>
          <a:lstStyle/>
          <a:p>
            <a:fld id="{B6314D79-D00D-3741-A8A6-FBD1F54D32E6}" type="slidenum">
              <a:rPr lang="en-US" smtClean="0"/>
              <a:t>‹#›</a:t>
            </a:fld>
            <a:endParaRPr lang="en-US"/>
          </a:p>
        </p:txBody>
      </p:sp>
    </p:spTree>
    <p:extLst>
      <p:ext uri="{BB962C8B-B14F-4D97-AF65-F5344CB8AC3E}">
        <p14:creationId xmlns:p14="http://schemas.microsoft.com/office/powerpoint/2010/main" val="390642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94E95-A202-5A51-C6D9-9E98B4779F4E}"/>
              </a:ext>
            </a:extLst>
          </p:cNvPr>
          <p:cNvSpPr>
            <a:spLocks noGrp="1"/>
          </p:cNvSpPr>
          <p:nvPr>
            <p:ph type="dt" sz="half" idx="10"/>
          </p:nvPr>
        </p:nvSpPr>
        <p:spPr/>
        <p:txBody>
          <a:bodyPr/>
          <a:lstStyle/>
          <a:p>
            <a:fld id="{CE7CAE47-8395-CF4C-8B3C-9A9C4EC24643}" type="datetimeFigureOut">
              <a:rPr lang="en-US" smtClean="0"/>
              <a:t>4/22/25</a:t>
            </a:fld>
            <a:endParaRPr lang="en-US"/>
          </a:p>
        </p:txBody>
      </p:sp>
      <p:sp>
        <p:nvSpPr>
          <p:cNvPr id="3" name="Footer Placeholder 2">
            <a:extLst>
              <a:ext uri="{FF2B5EF4-FFF2-40B4-BE49-F238E27FC236}">
                <a16:creationId xmlns:a16="http://schemas.microsoft.com/office/drawing/2014/main" id="{EBDD5447-687D-F3D3-0352-020BB49439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608C83-5748-D120-C3A7-BF9AB54F15A6}"/>
              </a:ext>
            </a:extLst>
          </p:cNvPr>
          <p:cNvSpPr>
            <a:spLocks noGrp="1"/>
          </p:cNvSpPr>
          <p:nvPr>
            <p:ph type="sldNum" sz="quarter" idx="12"/>
          </p:nvPr>
        </p:nvSpPr>
        <p:spPr/>
        <p:txBody>
          <a:bodyPr/>
          <a:lstStyle/>
          <a:p>
            <a:fld id="{B6314D79-D00D-3741-A8A6-FBD1F54D32E6}" type="slidenum">
              <a:rPr lang="en-US" smtClean="0"/>
              <a:t>‹#›</a:t>
            </a:fld>
            <a:endParaRPr lang="en-US"/>
          </a:p>
        </p:txBody>
      </p:sp>
    </p:spTree>
    <p:extLst>
      <p:ext uri="{BB962C8B-B14F-4D97-AF65-F5344CB8AC3E}">
        <p14:creationId xmlns:p14="http://schemas.microsoft.com/office/powerpoint/2010/main" val="3824913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EC288-8E2D-ABE7-C957-D87AD9A3FB2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573AA69-8744-B93D-5904-11FB493313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36F891E-E3A2-1331-3F24-89A670AA72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FD5BD5D-DBF6-4109-B510-C0705A63D804}"/>
              </a:ext>
            </a:extLst>
          </p:cNvPr>
          <p:cNvSpPr>
            <a:spLocks noGrp="1"/>
          </p:cNvSpPr>
          <p:nvPr>
            <p:ph type="dt" sz="half" idx="10"/>
          </p:nvPr>
        </p:nvSpPr>
        <p:spPr/>
        <p:txBody>
          <a:bodyPr/>
          <a:lstStyle/>
          <a:p>
            <a:fld id="{CE7CAE47-8395-CF4C-8B3C-9A9C4EC24643}" type="datetimeFigureOut">
              <a:rPr lang="en-US" smtClean="0"/>
              <a:t>4/22/25</a:t>
            </a:fld>
            <a:endParaRPr lang="en-US"/>
          </a:p>
        </p:txBody>
      </p:sp>
      <p:sp>
        <p:nvSpPr>
          <p:cNvPr id="6" name="Footer Placeholder 5">
            <a:extLst>
              <a:ext uri="{FF2B5EF4-FFF2-40B4-BE49-F238E27FC236}">
                <a16:creationId xmlns:a16="http://schemas.microsoft.com/office/drawing/2014/main" id="{56CF03D8-4705-E642-99CA-64AA98E2EF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65FB7C-D36D-C4CF-13C8-1DD925B86754}"/>
              </a:ext>
            </a:extLst>
          </p:cNvPr>
          <p:cNvSpPr>
            <a:spLocks noGrp="1"/>
          </p:cNvSpPr>
          <p:nvPr>
            <p:ph type="sldNum" sz="quarter" idx="12"/>
          </p:nvPr>
        </p:nvSpPr>
        <p:spPr/>
        <p:txBody>
          <a:bodyPr/>
          <a:lstStyle/>
          <a:p>
            <a:fld id="{B6314D79-D00D-3741-A8A6-FBD1F54D32E6}" type="slidenum">
              <a:rPr lang="en-US" smtClean="0"/>
              <a:t>‹#›</a:t>
            </a:fld>
            <a:endParaRPr lang="en-US"/>
          </a:p>
        </p:txBody>
      </p:sp>
    </p:spTree>
    <p:extLst>
      <p:ext uri="{BB962C8B-B14F-4D97-AF65-F5344CB8AC3E}">
        <p14:creationId xmlns:p14="http://schemas.microsoft.com/office/powerpoint/2010/main" val="2819776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1C539-9C4E-D1EB-C650-2C5656FDDAE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4D16941-2D9E-3646-1708-3B730FE2BA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3CFBC8-94C9-91A4-B566-3A93D585A2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C6B0EDA-A645-FBD1-8FE0-8FBE1631F157}"/>
              </a:ext>
            </a:extLst>
          </p:cNvPr>
          <p:cNvSpPr>
            <a:spLocks noGrp="1"/>
          </p:cNvSpPr>
          <p:nvPr>
            <p:ph type="dt" sz="half" idx="10"/>
          </p:nvPr>
        </p:nvSpPr>
        <p:spPr/>
        <p:txBody>
          <a:bodyPr/>
          <a:lstStyle/>
          <a:p>
            <a:fld id="{CE7CAE47-8395-CF4C-8B3C-9A9C4EC24643}" type="datetimeFigureOut">
              <a:rPr lang="en-US" smtClean="0"/>
              <a:t>4/22/25</a:t>
            </a:fld>
            <a:endParaRPr lang="en-US"/>
          </a:p>
        </p:txBody>
      </p:sp>
      <p:sp>
        <p:nvSpPr>
          <p:cNvPr id="6" name="Footer Placeholder 5">
            <a:extLst>
              <a:ext uri="{FF2B5EF4-FFF2-40B4-BE49-F238E27FC236}">
                <a16:creationId xmlns:a16="http://schemas.microsoft.com/office/drawing/2014/main" id="{3C18CFF0-F51B-E1B1-6326-94627A54CA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9D9D6E-3185-3B89-4559-972C3C1F6C63}"/>
              </a:ext>
            </a:extLst>
          </p:cNvPr>
          <p:cNvSpPr>
            <a:spLocks noGrp="1"/>
          </p:cNvSpPr>
          <p:nvPr>
            <p:ph type="sldNum" sz="quarter" idx="12"/>
          </p:nvPr>
        </p:nvSpPr>
        <p:spPr/>
        <p:txBody>
          <a:bodyPr/>
          <a:lstStyle/>
          <a:p>
            <a:fld id="{B6314D79-D00D-3741-A8A6-FBD1F54D32E6}" type="slidenum">
              <a:rPr lang="en-US" smtClean="0"/>
              <a:t>‹#›</a:t>
            </a:fld>
            <a:endParaRPr lang="en-US"/>
          </a:p>
        </p:txBody>
      </p:sp>
    </p:spTree>
    <p:extLst>
      <p:ext uri="{BB962C8B-B14F-4D97-AF65-F5344CB8AC3E}">
        <p14:creationId xmlns:p14="http://schemas.microsoft.com/office/powerpoint/2010/main" val="3331745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89F3B1-3A9B-D2AD-7722-2F245C6F40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C37B0CD-806F-FDE0-599D-25C9CED4D7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2E3E741-E48D-8878-7ACB-2AD2E25054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7CAE47-8395-CF4C-8B3C-9A9C4EC24643}" type="datetimeFigureOut">
              <a:rPr lang="en-US" smtClean="0"/>
              <a:t>4/22/25</a:t>
            </a:fld>
            <a:endParaRPr lang="en-US"/>
          </a:p>
        </p:txBody>
      </p:sp>
      <p:sp>
        <p:nvSpPr>
          <p:cNvPr id="5" name="Footer Placeholder 4">
            <a:extLst>
              <a:ext uri="{FF2B5EF4-FFF2-40B4-BE49-F238E27FC236}">
                <a16:creationId xmlns:a16="http://schemas.microsoft.com/office/drawing/2014/main" id="{8F422628-6FD0-195B-7518-98A385B905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897E154-8BEC-856C-C26E-FD9A9FE803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6314D79-D00D-3741-A8A6-FBD1F54D32E6}" type="slidenum">
              <a:rPr lang="en-US" smtClean="0"/>
              <a:t>‹#›</a:t>
            </a:fld>
            <a:endParaRPr lang="en-US"/>
          </a:p>
        </p:txBody>
      </p:sp>
    </p:spTree>
    <p:extLst>
      <p:ext uri="{BB962C8B-B14F-4D97-AF65-F5344CB8AC3E}">
        <p14:creationId xmlns:p14="http://schemas.microsoft.com/office/powerpoint/2010/main" val="3396556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F705AB-D322-7AB0-65B1-729EFAE953C8}"/>
              </a:ext>
            </a:extLst>
          </p:cNvPr>
          <p:cNvSpPr>
            <a:spLocks noGrp="1"/>
          </p:cNvSpPr>
          <p:nvPr>
            <p:ph type="ctrTitle"/>
          </p:nvPr>
        </p:nvSpPr>
        <p:spPr>
          <a:xfrm>
            <a:off x="1524000" y="1293338"/>
            <a:ext cx="9144000" cy="3274592"/>
          </a:xfrm>
        </p:spPr>
        <p:txBody>
          <a:bodyPr anchor="ctr">
            <a:normAutofit/>
          </a:bodyPr>
          <a:lstStyle/>
          <a:p>
            <a:r>
              <a:rPr lang="en-US" sz="6700"/>
              <a:t>Tech Sector Momentum-RSI-Volatility Strategy (2015-2025)</a:t>
            </a:r>
          </a:p>
        </p:txBody>
      </p:sp>
      <p:sp>
        <p:nvSpPr>
          <p:cNvPr id="3" name="Subtitle 2">
            <a:extLst>
              <a:ext uri="{FF2B5EF4-FFF2-40B4-BE49-F238E27FC236}">
                <a16:creationId xmlns:a16="http://schemas.microsoft.com/office/drawing/2014/main" id="{44086135-70DF-E0D9-5133-F26F102ACCA6}"/>
              </a:ext>
            </a:extLst>
          </p:cNvPr>
          <p:cNvSpPr>
            <a:spLocks noGrp="1"/>
          </p:cNvSpPr>
          <p:nvPr>
            <p:ph type="subTitle" idx="1"/>
          </p:nvPr>
        </p:nvSpPr>
        <p:spPr>
          <a:xfrm>
            <a:off x="1524000" y="5514052"/>
            <a:ext cx="9144000" cy="651910"/>
          </a:xfrm>
        </p:spPr>
        <p:txBody>
          <a:bodyPr anchor="ctr">
            <a:normAutofit/>
          </a:bodyPr>
          <a:lstStyle/>
          <a:p>
            <a:r>
              <a:rPr lang="en-US" sz="1500"/>
              <a:t>University of Cincinnati</a:t>
            </a:r>
          </a:p>
          <a:p>
            <a:r>
              <a:rPr lang="en-US" sz="1500"/>
              <a:t>Riley Williams</a:t>
            </a:r>
          </a:p>
        </p:txBody>
      </p:sp>
      <p:cxnSp>
        <p:nvCxnSpPr>
          <p:cNvPr id="71" name="Straight Connector 7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3" name="Audio 22">
            <a:extLst>
              <a:ext uri="{FF2B5EF4-FFF2-40B4-BE49-F238E27FC236}">
                <a16:creationId xmlns:a16="http://schemas.microsoft.com/office/drawing/2014/main" id="{36110DF8-2EE5-9E2B-C5D0-1ED7C3FC7C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33512976"/>
      </p:ext>
    </p:extLst>
  </p:cSld>
  <p:clrMapOvr>
    <a:masterClrMapping/>
  </p:clrMapOvr>
  <mc:AlternateContent xmlns:mc="http://schemas.openxmlformats.org/markup-compatibility/2006">
    <mc:Choice xmlns:p14="http://schemas.microsoft.com/office/powerpoint/2010/main" Requires="p14">
      <p:transition spd="slow" p14:dur="2000" advTm="43879"/>
    </mc:Choice>
    <mc:Fallback>
      <p:transition spd="slow" advTm="43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A8129C-0642-70EE-4110-71AB8147586D}"/>
              </a:ext>
            </a:extLst>
          </p:cNvPr>
          <p:cNvSpPr>
            <a:spLocks noGrp="1"/>
          </p:cNvSpPr>
          <p:nvPr>
            <p:ph type="title"/>
          </p:nvPr>
        </p:nvSpPr>
        <p:spPr>
          <a:xfrm>
            <a:off x="645064" y="525982"/>
            <a:ext cx="4282983" cy="1200361"/>
          </a:xfrm>
        </p:spPr>
        <p:txBody>
          <a:bodyPr anchor="b">
            <a:normAutofit/>
          </a:bodyPr>
          <a:lstStyle/>
          <a:p>
            <a:r>
              <a:rPr lang="en-US" sz="3600"/>
              <a:t>Drawdown Analysis</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D4FD4DC-335D-3BE9-2078-AF3660050013}"/>
              </a:ext>
            </a:extLst>
          </p:cNvPr>
          <p:cNvSpPr>
            <a:spLocks noGrp="1"/>
          </p:cNvSpPr>
          <p:nvPr>
            <p:ph idx="1"/>
          </p:nvPr>
        </p:nvSpPr>
        <p:spPr>
          <a:xfrm>
            <a:off x="645066" y="2031101"/>
            <a:ext cx="4282984" cy="3511943"/>
          </a:xfrm>
        </p:spPr>
        <p:txBody>
          <a:bodyPr anchor="ctr">
            <a:normAutofit/>
          </a:bodyPr>
          <a:lstStyle/>
          <a:p>
            <a:r>
              <a:rPr lang="en-US" sz="1800"/>
              <a:t>Risk-Controlled Drawdowns:</a:t>
            </a:r>
          </a:p>
          <a:p>
            <a:pPr lvl="1"/>
            <a:r>
              <a:rPr lang="en-US" sz="1800"/>
              <a:t>2022 Drawdown: -43.3%</a:t>
            </a:r>
          </a:p>
          <a:p>
            <a:pPr lvl="1"/>
            <a:r>
              <a:rPr lang="en-US" sz="1800"/>
              <a:t>Faster recovery due to active rotation</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red lines&#10;&#10;AI-generated content may be incorrect.">
            <a:extLst>
              <a:ext uri="{FF2B5EF4-FFF2-40B4-BE49-F238E27FC236}">
                <a16:creationId xmlns:a16="http://schemas.microsoft.com/office/drawing/2014/main" id="{FF44E7C7-F649-7713-EAC8-94EEF1D45D76}"/>
              </a:ext>
            </a:extLst>
          </p:cNvPr>
          <p:cNvPicPr>
            <a:picLocks noChangeAspect="1"/>
          </p:cNvPicPr>
          <p:nvPr/>
        </p:nvPicPr>
        <p:blipFill>
          <a:blip r:embed="rId5"/>
          <a:stretch>
            <a:fillRect/>
          </a:stretch>
        </p:blipFill>
        <p:spPr>
          <a:xfrm>
            <a:off x="5696790" y="1713512"/>
            <a:ext cx="6184972" cy="3185259"/>
          </a:xfrm>
          <a:prstGeom prst="rect">
            <a:avLst/>
          </a:prstGeom>
        </p:spPr>
      </p:pic>
      <p:pic>
        <p:nvPicPr>
          <p:cNvPr id="11" name="Audio 10">
            <a:extLst>
              <a:ext uri="{FF2B5EF4-FFF2-40B4-BE49-F238E27FC236}">
                <a16:creationId xmlns:a16="http://schemas.microsoft.com/office/drawing/2014/main" id="{9DC46C57-86CE-47A9-01FE-789A6D7B80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92442692"/>
      </p:ext>
    </p:extLst>
  </p:cSld>
  <p:clrMapOvr>
    <a:masterClrMapping/>
  </p:clrMapOvr>
  <mc:AlternateContent xmlns:mc="http://schemas.openxmlformats.org/markup-compatibility/2006">
    <mc:Choice xmlns:p14="http://schemas.microsoft.com/office/powerpoint/2010/main" Requires="p14">
      <p:transition spd="slow" p14:dur="2000" advTm="28261"/>
    </mc:Choice>
    <mc:Fallback>
      <p:transition spd="slow" advTm="28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995BB9-EFB6-48D2-9154-4CA3028B7C92}"/>
              </a:ext>
            </a:extLst>
          </p:cNvPr>
          <p:cNvSpPr>
            <a:spLocks noGrp="1"/>
          </p:cNvSpPr>
          <p:nvPr>
            <p:ph type="title"/>
          </p:nvPr>
        </p:nvSpPr>
        <p:spPr>
          <a:xfrm>
            <a:off x="645064" y="525982"/>
            <a:ext cx="4282983" cy="1200361"/>
          </a:xfrm>
        </p:spPr>
        <p:txBody>
          <a:bodyPr anchor="b">
            <a:normAutofit/>
          </a:bodyPr>
          <a:lstStyle/>
          <a:p>
            <a:r>
              <a:rPr lang="en-US" sz="3600"/>
              <a:t>Rolling Sharpe</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4387C7F-37F4-2367-78AD-1E901834A502}"/>
              </a:ext>
            </a:extLst>
          </p:cNvPr>
          <p:cNvSpPr>
            <a:spLocks noGrp="1"/>
          </p:cNvSpPr>
          <p:nvPr>
            <p:ph idx="1"/>
          </p:nvPr>
        </p:nvSpPr>
        <p:spPr>
          <a:xfrm>
            <a:off x="645066" y="2031101"/>
            <a:ext cx="4282984" cy="3511943"/>
          </a:xfrm>
        </p:spPr>
        <p:txBody>
          <a:bodyPr anchor="ctr">
            <a:normAutofit/>
          </a:bodyPr>
          <a:lstStyle/>
          <a:p>
            <a:r>
              <a:rPr lang="en-US" sz="1800"/>
              <a:t>Consistent Risk-Adjusted Returns:</a:t>
            </a:r>
          </a:p>
          <a:p>
            <a:pPr lvl="1"/>
            <a:r>
              <a:rPr lang="en-US" sz="1800"/>
              <a:t>85% of 3-month periods &gt;1 Sharpe </a:t>
            </a:r>
          </a:p>
          <a:p>
            <a:pPr lvl="1"/>
            <a:r>
              <a:rPr lang="en-US" sz="1800"/>
              <a:t>Worst quarter: 0.62 Sharpe</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showing a graph of a stock market&#10;&#10;AI-generated content may be incorrect.">
            <a:extLst>
              <a:ext uri="{FF2B5EF4-FFF2-40B4-BE49-F238E27FC236}">
                <a16:creationId xmlns:a16="http://schemas.microsoft.com/office/drawing/2014/main" id="{2F0F5719-79B1-1284-ADBF-A523DA6368E1}"/>
              </a:ext>
            </a:extLst>
          </p:cNvPr>
          <p:cNvPicPr>
            <a:picLocks noChangeAspect="1"/>
          </p:cNvPicPr>
          <p:nvPr/>
        </p:nvPicPr>
        <p:blipFill>
          <a:blip r:embed="rId5"/>
          <a:stretch>
            <a:fillRect/>
          </a:stretch>
        </p:blipFill>
        <p:spPr>
          <a:xfrm>
            <a:off x="5696790" y="1635888"/>
            <a:ext cx="6184972" cy="3339883"/>
          </a:xfrm>
          <a:prstGeom prst="rect">
            <a:avLst/>
          </a:prstGeom>
        </p:spPr>
      </p:pic>
      <p:pic>
        <p:nvPicPr>
          <p:cNvPr id="13" name="Audio 12">
            <a:extLst>
              <a:ext uri="{FF2B5EF4-FFF2-40B4-BE49-F238E27FC236}">
                <a16:creationId xmlns:a16="http://schemas.microsoft.com/office/drawing/2014/main" id="{43CDC82F-18F0-FE31-7E50-9A5854B143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5337492"/>
      </p:ext>
    </p:extLst>
  </p:cSld>
  <p:clrMapOvr>
    <a:masterClrMapping/>
  </p:clrMapOvr>
  <mc:AlternateContent xmlns:mc="http://schemas.openxmlformats.org/markup-compatibility/2006">
    <mc:Choice xmlns:p14="http://schemas.microsoft.com/office/powerpoint/2010/main" Requires="p14">
      <p:transition spd="slow" p14:dur="2000" advTm="38037"/>
    </mc:Choice>
    <mc:Fallback>
      <p:transition spd="slow" advTm="38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9D6121-2E7F-DAD4-AB16-50881D82C35E}"/>
              </a:ext>
            </a:extLst>
          </p:cNvPr>
          <p:cNvSpPr>
            <a:spLocks noGrp="1"/>
          </p:cNvSpPr>
          <p:nvPr>
            <p:ph type="title"/>
          </p:nvPr>
        </p:nvSpPr>
        <p:spPr>
          <a:xfrm>
            <a:off x="645064" y="525982"/>
            <a:ext cx="4282983" cy="1200361"/>
          </a:xfrm>
        </p:spPr>
        <p:txBody>
          <a:bodyPr anchor="b">
            <a:normAutofit/>
          </a:bodyPr>
          <a:lstStyle/>
          <a:p>
            <a:r>
              <a:rPr lang="en-US" sz="3600"/>
              <a:t>Return Distribution</a:t>
            </a:r>
          </a:p>
        </p:txBody>
      </p:sp>
      <p:sp>
        <p:nvSpPr>
          <p:cNvPr id="21" name="Rectangle 2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6883B33-6BAA-291D-CCF4-B8E73B89883B}"/>
              </a:ext>
            </a:extLst>
          </p:cNvPr>
          <p:cNvSpPr>
            <a:spLocks noGrp="1"/>
          </p:cNvSpPr>
          <p:nvPr>
            <p:ph idx="1"/>
          </p:nvPr>
        </p:nvSpPr>
        <p:spPr>
          <a:xfrm>
            <a:off x="645066" y="2031101"/>
            <a:ext cx="4282984" cy="3511943"/>
          </a:xfrm>
        </p:spPr>
        <p:txBody>
          <a:bodyPr anchor="ctr">
            <a:normAutofit/>
          </a:bodyPr>
          <a:lstStyle/>
          <a:p>
            <a:r>
              <a:rPr lang="en-US" sz="1800"/>
              <a:t>Positively Skewed Returns:</a:t>
            </a:r>
          </a:p>
          <a:p>
            <a:r>
              <a:rPr lang="en-US" sz="1800"/>
              <a:t>56% positive days </a:t>
            </a:r>
          </a:p>
          <a:p>
            <a:r>
              <a:rPr lang="en-US" sz="1800"/>
              <a:t>Right tail: 12% &gt;5% daily gains</a:t>
            </a:r>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graph of a daily strategy&#10;&#10;AI-generated content may be incorrect.">
            <a:extLst>
              <a:ext uri="{FF2B5EF4-FFF2-40B4-BE49-F238E27FC236}">
                <a16:creationId xmlns:a16="http://schemas.microsoft.com/office/drawing/2014/main" id="{52BC2B02-07A7-A0D7-D805-E56D336117F3}"/>
              </a:ext>
            </a:extLst>
          </p:cNvPr>
          <p:cNvPicPr>
            <a:picLocks noChangeAspect="1"/>
          </p:cNvPicPr>
          <p:nvPr/>
        </p:nvPicPr>
        <p:blipFill>
          <a:blip r:embed="rId5"/>
          <a:stretch>
            <a:fillRect/>
          </a:stretch>
        </p:blipFill>
        <p:spPr>
          <a:xfrm>
            <a:off x="5696789" y="1705749"/>
            <a:ext cx="6184973" cy="3200724"/>
          </a:xfrm>
          <a:prstGeom prst="rect">
            <a:avLst/>
          </a:prstGeom>
        </p:spPr>
      </p:pic>
      <p:pic>
        <p:nvPicPr>
          <p:cNvPr id="15" name="Audio 14">
            <a:extLst>
              <a:ext uri="{FF2B5EF4-FFF2-40B4-BE49-F238E27FC236}">
                <a16:creationId xmlns:a16="http://schemas.microsoft.com/office/drawing/2014/main" id="{D9313AB8-C3A6-02C1-1EE1-0A300E67E1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80809083"/>
      </p:ext>
    </p:extLst>
  </p:cSld>
  <p:clrMapOvr>
    <a:masterClrMapping/>
  </p:clrMapOvr>
  <mc:AlternateContent xmlns:mc="http://schemas.openxmlformats.org/markup-compatibility/2006">
    <mc:Choice xmlns:p14="http://schemas.microsoft.com/office/powerpoint/2010/main" Requires="p14">
      <p:transition spd="slow" p14:dur="2000" advTm="96230"/>
    </mc:Choice>
    <mc:Fallback>
      <p:transition spd="slow" advTm="96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AA1271-25BF-0172-65F1-45E2F43244EA}"/>
              </a:ext>
            </a:extLst>
          </p:cNvPr>
          <p:cNvSpPr>
            <a:spLocks noGrp="1"/>
          </p:cNvSpPr>
          <p:nvPr>
            <p:ph type="title"/>
          </p:nvPr>
        </p:nvSpPr>
        <p:spPr>
          <a:xfrm>
            <a:off x="645064" y="525982"/>
            <a:ext cx="4282983" cy="1200361"/>
          </a:xfrm>
        </p:spPr>
        <p:txBody>
          <a:bodyPr anchor="b">
            <a:normAutofit/>
          </a:bodyPr>
          <a:lstStyle/>
          <a:p>
            <a:r>
              <a:rPr lang="en-US" sz="3600"/>
              <a:t>Turnover Analysis</a:t>
            </a:r>
          </a:p>
        </p:txBody>
      </p:sp>
      <p:sp>
        <p:nvSpPr>
          <p:cNvPr id="14" name="Rectangle 1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17A5EB-4337-549D-9C09-0EC710DA5FA3}"/>
              </a:ext>
            </a:extLst>
          </p:cNvPr>
          <p:cNvSpPr>
            <a:spLocks noGrp="1"/>
          </p:cNvSpPr>
          <p:nvPr>
            <p:ph idx="1"/>
          </p:nvPr>
        </p:nvSpPr>
        <p:spPr>
          <a:xfrm>
            <a:off x="645066" y="2031101"/>
            <a:ext cx="4282984" cy="3511943"/>
          </a:xfrm>
        </p:spPr>
        <p:txBody>
          <a:bodyPr anchor="ctr">
            <a:normAutofit/>
          </a:bodyPr>
          <a:lstStyle/>
          <a:p>
            <a:r>
              <a:rPr lang="en-US" sz="1800"/>
              <a:t>Cost-Efficient Trading:</a:t>
            </a:r>
          </a:p>
          <a:p>
            <a:pPr lvl="1"/>
            <a:r>
              <a:rPr lang="en-US" sz="1800"/>
              <a:t>0.6 mean daily turnover </a:t>
            </a:r>
          </a:p>
          <a:p>
            <a:pPr lvl="1"/>
            <a:r>
              <a:rPr lang="en-US" sz="1800"/>
              <a:t>10M AUM: 6k daily trading cost</a:t>
            </a:r>
          </a:p>
        </p:txBody>
      </p:sp>
      <p:sp>
        <p:nvSpPr>
          <p:cNvPr id="16" name="Rectangle 1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AA32D5D-D94D-BA57-546B-5CC74E2105D7}"/>
              </a:ext>
            </a:extLst>
          </p:cNvPr>
          <p:cNvPicPr>
            <a:picLocks noChangeAspect="1"/>
          </p:cNvPicPr>
          <p:nvPr/>
        </p:nvPicPr>
        <p:blipFill>
          <a:blip r:embed="rId5"/>
          <a:stretch>
            <a:fillRect/>
          </a:stretch>
        </p:blipFill>
        <p:spPr>
          <a:xfrm>
            <a:off x="5696791" y="1961909"/>
            <a:ext cx="6184973" cy="2690462"/>
          </a:xfrm>
          <a:prstGeom prst="rect">
            <a:avLst/>
          </a:prstGeom>
        </p:spPr>
      </p:pic>
      <p:pic>
        <p:nvPicPr>
          <p:cNvPr id="6" name="Audio 5">
            <a:extLst>
              <a:ext uri="{FF2B5EF4-FFF2-40B4-BE49-F238E27FC236}">
                <a16:creationId xmlns:a16="http://schemas.microsoft.com/office/drawing/2014/main" id="{6827CE1E-93D5-1C6E-4FC7-0E8AC342061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82799839"/>
      </p:ext>
    </p:extLst>
  </p:cSld>
  <p:clrMapOvr>
    <a:masterClrMapping/>
  </p:clrMapOvr>
  <mc:AlternateContent xmlns:mc="http://schemas.openxmlformats.org/markup-compatibility/2006">
    <mc:Choice xmlns:p14="http://schemas.microsoft.com/office/powerpoint/2010/main" Requires="p14">
      <p:transition spd="slow" p14:dur="2000" advTm="31221"/>
    </mc:Choice>
    <mc:Fallback>
      <p:transition spd="slow" advTm="31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55693-93C6-97C4-190C-C96E917ECB9A}"/>
              </a:ext>
            </a:extLst>
          </p:cNvPr>
          <p:cNvSpPr>
            <a:spLocks noGrp="1"/>
          </p:cNvSpPr>
          <p:nvPr>
            <p:ph type="title"/>
          </p:nvPr>
        </p:nvSpPr>
        <p:spPr>
          <a:xfrm>
            <a:off x="645064" y="525982"/>
            <a:ext cx="4282983" cy="1200361"/>
          </a:xfrm>
        </p:spPr>
        <p:txBody>
          <a:bodyPr anchor="b">
            <a:normAutofit/>
          </a:bodyPr>
          <a:lstStyle/>
          <a:p>
            <a:r>
              <a:rPr lang="en-US" sz="3600"/>
              <a:t>Position Concentration</a:t>
            </a:r>
          </a:p>
        </p:txBody>
      </p:sp>
      <p:sp>
        <p:nvSpPr>
          <p:cNvPr id="14" name="Rectangle 1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4DD25A-7EF5-7D5B-96BB-D5E39FF67C1D}"/>
              </a:ext>
            </a:extLst>
          </p:cNvPr>
          <p:cNvSpPr>
            <a:spLocks noGrp="1"/>
          </p:cNvSpPr>
          <p:nvPr>
            <p:ph idx="1"/>
          </p:nvPr>
        </p:nvSpPr>
        <p:spPr>
          <a:xfrm>
            <a:off x="645066" y="2031101"/>
            <a:ext cx="4282984" cy="3511943"/>
          </a:xfrm>
        </p:spPr>
        <p:txBody>
          <a:bodyPr anchor="ctr">
            <a:normAutofit/>
          </a:bodyPr>
          <a:lstStyle/>
          <a:p>
            <a:r>
              <a:rPr lang="en-US" sz="1800"/>
              <a:t>Leadership Rotation:</a:t>
            </a:r>
          </a:p>
          <a:p>
            <a:pPr lvl="1"/>
            <a:r>
              <a:rPr lang="en-US" sz="1800"/>
              <a:t>NVDA: 28% of peak allocations </a:t>
            </a:r>
          </a:p>
          <a:p>
            <a:pPr lvl="1"/>
            <a:r>
              <a:rPr lang="en-US" sz="1800"/>
              <a:t>No single stock dominates &gt;3 consecutive years</a:t>
            </a:r>
          </a:p>
        </p:txBody>
      </p:sp>
      <p:sp>
        <p:nvSpPr>
          <p:cNvPr id="16" name="Rectangle 1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e chart with numbers and text&#10;&#10;AI-generated content may be incorrect.">
            <a:extLst>
              <a:ext uri="{FF2B5EF4-FFF2-40B4-BE49-F238E27FC236}">
                <a16:creationId xmlns:a16="http://schemas.microsoft.com/office/drawing/2014/main" id="{9762E5E1-5B44-9634-4BD3-EB5ACB95767F}"/>
              </a:ext>
            </a:extLst>
          </p:cNvPr>
          <p:cNvPicPr>
            <a:picLocks noChangeAspect="1"/>
          </p:cNvPicPr>
          <p:nvPr/>
        </p:nvPicPr>
        <p:blipFill>
          <a:blip r:embed="rId5"/>
          <a:stretch>
            <a:fillRect/>
          </a:stretch>
        </p:blipFill>
        <p:spPr>
          <a:xfrm>
            <a:off x="5987738" y="653327"/>
            <a:ext cx="5628018" cy="5318475"/>
          </a:xfrm>
          <a:prstGeom prst="rect">
            <a:avLst/>
          </a:prstGeom>
        </p:spPr>
      </p:pic>
      <p:pic>
        <p:nvPicPr>
          <p:cNvPr id="5" name="Audio 4">
            <a:extLst>
              <a:ext uri="{FF2B5EF4-FFF2-40B4-BE49-F238E27FC236}">
                <a16:creationId xmlns:a16="http://schemas.microsoft.com/office/drawing/2014/main" id="{A720C57A-F6F5-1943-B45C-82FC2FD13F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25673630"/>
      </p:ext>
    </p:extLst>
  </p:cSld>
  <p:clrMapOvr>
    <a:masterClrMapping/>
  </p:clrMapOvr>
  <mc:AlternateContent xmlns:mc="http://schemas.openxmlformats.org/markup-compatibility/2006">
    <mc:Choice xmlns:p14="http://schemas.microsoft.com/office/powerpoint/2010/main" Requires="p14">
      <p:transition spd="slow" p14:dur="2000" advTm="24970"/>
    </mc:Choice>
    <mc:Fallback>
      <p:transition spd="slow" advTm="24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9C9BBD-2F41-AAD7-9055-6982D75A9518}"/>
              </a:ext>
            </a:extLst>
          </p:cNvPr>
          <p:cNvSpPr>
            <a:spLocks noGrp="1"/>
          </p:cNvSpPr>
          <p:nvPr>
            <p:ph type="title"/>
          </p:nvPr>
        </p:nvSpPr>
        <p:spPr>
          <a:xfrm>
            <a:off x="645064" y="525982"/>
            <a:ext cx="4282983" cy="1200361"/>
          </a:xfrm>
        </p:spPr>
        <p:txBody>
          <a:bodyPr anchor="b">
            <a:normAutofit/>
          </a:bodyPr>
          <a:lstStyle/>
          <a:p>
            <a:r>
              <a:rPr lang="en-US" sz="3600"/>
              <a:t>Stop-Loss Effectiveness</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7DA2140-0EA2-D720-3C2D-E3E3EA250622}"/>
              </a:ext>
            </a:extLst>
          </p:cNvPr>
          <p:cNvSpPr>
            <a:spLocks noGrp="1"/>
          </p:cNvSpPr>
          <p:nvPr>
            <p:ph idx="1"/>
          </p:nvPr>
        </p:nvSpPr>
        <p:spPr>
          <a:xfrm>
            <a:off x="645066" y="2031101"/>
            <a:ext cx="4282984" cy="3511943"/>
          </a:xfrm>
        </p:spPr>
        <p:txBody>
          <a:bodyPr anchor="ctr">
            <a:normAutofit/>
          </a:bodyPr>
          <a:lstStyle/>
          <a:p>
            <a:r>
              <a:rPr lang="en-US" sz="1800"/>
              <a:t>5% Stop-Loss Protection:</a:t>
            </a:r>
          </a:p>
          <a:p>
            <a:pPr lvl="1"/>
            <a:r>
              <a:rPr lang="en-US" sz="1800"/>
              <a:t>Saved 11% in 2022 drawdown </a:t>
            </a:r>
          </a:p>
          <a:p>
            <a:pPr lvl="1"/>
            <a:r>
              <a:rPr lang="en-US" sz="1800"/>
              <a:t>Average loss prevented: 3.2% per event</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0D7E070-6312-DB34-272B-F61CAC251694}"/>
              </a:ext>
            </a:extLst>
          </p:cNvPr>
          <p:cNvPicPr>
            <a:picLocks noChangeAspect="1"/>
          </p:cNvPicPr>
          <p:nvPr/>
        </p:nvPicPr>
        <p:blipFill>
          <a:blip r:embed="rId5"/>
          <a:stretch>
            <a:fillRect/>
          </a:stretch>
        </p:blipFill>
        <p:spPr>
          <a:xfrm>
            <a:off x="5696791" y="1736799"/>
            <a:ext cx="6184973" cy="3138873"/>
          </a:xfrm>
          <a:prstGeom prst="rect">
            <a:avLst/>
          </a:prstGeom>
        </p:spPr>
      </p:pic>
      <p:pic>
        <p:nvPicPr>
          <p:cNvPr id="11" name="Audio 10">
            <a:extLst>
              <a:ext uri="{FF2B5EF4-FFF2-40B4-BE49-F238E27FC236}">
                <a16:creationId xmlns:a16="http://schemas.microsoft.com/office/drawing/2014/main" id="{343650DB-0CE1-6AD2-6DAD-4E449FA406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3577960"/>
      </p:ext>
    </p:extLst>
  </p:cSld>
  <p:clrMapOvr>
    <a:masterClrMapping/>
  </p:clrMapOvr>
  <mc:AlternateContent xmlns:mc="http://schemas.openxmlformats.org/markup-compatibility/2006">
    <mc:Choice xmlns:p14="http://schemas.microsoft.com/office/powerpoint/2010/main" Requires="p14">
      <p:transition spd="slow" p14:dur="2000" advTm="33546"/>
    </mc:Choice>
    <mc:Fallback>
      <p:transition spd="slow" advTm="33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4D4E3B-D598-0AEF-9C7D-6B3DA78EDB0A}"/>
              </a:ext>
            </a:extLst>
          </p:cNvPr>
          <p:cNvSpPr>
            <a:spLocks noGrp="1"/>
          </p:cNvSpPr>
          <p:nvPr>
            <p:ph type="title"/>
          </p:nvPr>
        </p:nvSpPr>
        <p:spPr>
          <a:xfrm>
            <a:off x="793662" y="386930"/>
            <a:ext cx="10066122" cy="1298448"/>
          </a:xfrm>
        </p:spPr>
        <p:txBody>
          <a:bodyPr anchor="b">
            <a:normAutofit/>
          </a:bodyPr>
          <a:lstStyle/>
          <a:p>
            <a:r>
              <a:rPr lang="en-US" sz="4800"/>
              <a:t>Robustness Checks</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D9E212-1BA2-7B04-B680-9BA0C910B85E}"/>
              </a:ext>
            </a:extLst>
          </p:cNvPr>
          <p:cNvSpPr>
            <a:spLocks noGrp="1"/>
          </p:cNvSpPr>
          <p:nvPr>
            <p:ph idx="1"/>
          </p:nvPr>
        </p:nvSpPr>
        <p:spPr>
          <a:xfrm>
            <a:off x="793661" y="2599509"/>
            <a:ext cx="4530898" cy="3639450"/>
          </a:xfrm>
        </p:spPr>
        <p:txBody>
          <a:bodyPr anchor="ctr">
            <a:normAutofit/>
          </a:bodyPr>
          <a:lstStyle/>
          <a:p>
            <a:r>
              <a:rPr lang="en-US" sz="2000" dirty="0"/>
              <a:t>Strategy Survives Stress Tests:</a:t>
            </a:r>
          </a:p>
          <a:p>
            <a:pPr lvl="1"/>
            <a:r>
              <a:rPr lang="en-US" sz="2000" dirty="0"/>
              <a:t>14–28-day momentum windows: Sharpe &gt;0.9 </a:t>
            </a:r>
          </a:p>
          <a:p>
            <a:pPr lvl="1"/>
            <a:r>
              <a:rPr lang="en-US" sz="2000" dirty="0"/>
              <a:t>10–20-day RSI: Similar outperformance </a:t>
            </a:r>
          </a:p>
          <a:p>
            <a:pPr lvl="1"/>
            <a:r>
              <a:rPr lang="en-US" sz="2000" dirty="0"/>
              <a:t>15–30% position caps: No material difference</a:t>
            </a:r>
          </a:p>
        </p:txBody>
      </p:sp>
      <p:pic>
        <p:nvPicPr>
          <p:cNvPr id="5" name="Picture 4" descr="A screenshot of a graph&#10;&#10;AI-generated content may be incorrect.">
            <a:extLst>
              <a:ext uri="{FF2B5EF4-FFF2-40B4-BE49-F238E27FC236}">
                <a16:creationId xmlns:a16="http://schemas.microsoft.com/office/drawing/2014/main" id="{1632569A-E7E4-3B63-704A-7BCACEFACFC8}"/>
              </a:ext>
            </a:extLst>
          </p:cNvPr>
          <p:cNvPicPr>
            <a:picLocks noChangeAspect="1"/>
          </p:cNvPicPr>
          <p:nvPr/>
        </p:nvPicPr>
        <p:blipFill>
          <a:blip r:embed="rId5"/>
          <a:stretch>
            <a:fillRect/>
          </a:stretch>
        </p:blipFill>
        <p:spPr>
          <a:xfrm>
            <a:off x="5911532" y="3465830"/>
            <a:ext cx="5150277" cy="1751093"/>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Audio 17">
            <a:extLst>
              <a:ext uri="{FF2B5EF4-FFF2-40B4-BE49-F238E27FC236}">
                <a16:creationId xmlns:a16="http://schemas.microsoft.com/office/drawing/2014/main" id="{3A736D49-3CEB-13CA-F9F7-AF8261179A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39753143"/>
      </p:ext>
    </p:extLst>
  </p:cSld>
  <p:clrMapOvr>
    <a:masterClrMapping/>
  </p:clrMapOvr>
  <mc:AlternateContent xmlns:mc="http://schemas.openxmlformats.org/markup-compatibility/2006">
    <mc:Choice xmlns:p14="http://schemas.microsoft.com/office/powerpoint/2010/main" Requires="p14">
      <p:transition spd="slow" p14:dur="2000" advTm="31104"/>
    </mc:Choice>
    <mc:Fallback>
      <p:transition spd="slow" advTm="31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B3375-677C-CC95-3E65-A52EA5EB2F47}"/>
              </a:ext>
            </a:extLst>
          </p:cNvPr>
          <p:cNvSpPr>
            <a:spLocks noGrp="1"/>
          </p:cNvSpPr>
          <p:nvPr>
            <p:ph type="title"/>
          </p:nvPr>
        </p:nvSpPr>
        <p:spPr>
          <a:xfrm>
            <a:off x="645064" y="525982"/>
            <a:ext cx="4282983" cy="1200361"/>
          </a:xfrm>
        </p:spPr>
        <p:txBody>
          <a:bodyPr anchor="b">
            <a:normAutofit/>
          </a:bodyPr>
          <a:lstStyle/>
          <a:p>
            <a:r>
              <a:rPr lang="en-US" sz="3600"/>
              <a:t>Implementation Roadmap</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636035-509C-E3EE-774E-01AB2073C5EC}"/>
              </a:ext>
            </a:extLst>
          </p:cNvPr>
          <p:cNvSpPr>
            <a:spLocks noGrp="1"/>
          </p:cNvSpPr>
          <p:nvPr>
            <p:ph idx="1"/>
          </p:nvPr>
        </p:nvSpPr>
        <p:spPr>
          <a:xfrm>
            <a:off x="645066" y="2031101"/>
            <a:ext cx="4282984" cy="3511943"/>
          </a:xfrm>
        </p:spPr>
        <p:txBody>
          <a:bodyPr anchor="ctr">
            <a:normAutofit/>
          </a:bodyPr>
          <a:lstStyle/>
          <a:p>
            <a:r>
              <a:rPr lang="en-US" sz="1800" dirty="0"/>
              <a:t>Live Trading Next Steps:</a:t>
            </a:r>
          </a:p>
          <a:p>
            <a:pPr lvl="1"/>
            <a:r>
              <a:rPr lang="en-US" sz="1800" dirty="0"/>
              <a:t>Paper trading validation $10M pilot fund Cloud-based execution</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blue and green bars&#10;&#10;AI-generated content may be incorrect.">
            <a:extLst>
              <a:ext uri="{FF2B5EF4-FFF2-40B4-BE49-F238E27FC236}">
                <a16:creationId xmlns:a16="http://schemas.microsoft.com/office/drawing/2014/main" id="{014C9862-8E38-D349-14D8-745AC3C8DBDD}"/>
              </a:ext>
            </a:extLst>
          </p:cNvPr>
          <p:cNvPicPr>
            <a:picLocks noChangeAspect="1"/>
          </p:cNvPicPr>
          <p:nvPr/>
        </p:nvPicPr>
        <p:blipFill>
          <a:blip r:embed="rId5"/>
          <a:stretch>
            <a:fillRect/>
          </a:stretch>
        </p:blipFill>
        <p:spPr>
          <a:xfrm>
            <a:off x="5696793" y="2031102"/>
            <a:ext cx="6184973" cy="2504914"/>
          </a:xfrm>
          <a:prstGeom prst="rect">
            <a:avLst/>
          </a:prstGeom>
        </p:spPr>
      </p:pic>
      <p:pic>
        <p:nvPicPr>
          <p:cNvPr id="11" name="Audio 10">
            <a:extLst>
              <a:ext uri="{FF2B5EF4-FFF2-40B4-BE49-F238E27FC236}">
                <a16:creationId xmlns:a16="http://schemas.microsoft.com/office/drawing/2014/main" id="{7F700225-D4BE-DCA1-C654-7409CB51C6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9203854"/>
      </p:ext>
    </p:extLst>
  </p:cSld>
  <p:clrMapOvr>
    <a:masterClrMapping/>
  </p:clrMapOvr>
  <mc:AlternateContent xmlns:mc="http://schemas.openxmlformats.org/markup-compatibility/2006">
    <mc:Choice xmlns:p14="http://schemas.microsoft.com/office/powerpoint/2010/main" Requires="p14">
      <p:transition spd="slow" p14:dur="2000" advTm="27573"/>
    </mc:Choice>
    <mc:Fallback>
      <p:transition spd="slow" advTm="27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8D15A9-A6A0-935B-D148-3AC9EE4B4113}"/>
              </a:ext>
            </a:extLst>
          </p:cNvPr>
          <p:cNvSpPr>
            <a:spLocks noGrp="1"/>
          </p:cNvSpPr>
          <p:nvPr>
            <p:ph type="title"/>
          </p:nvPr>
        </p:nvSpPr>
        <p:spPr>
          <a:xfrm>
            <a:off x="1075767" y="1188637"/>
            <a:ext cx="2988234" cy="4480726"/>
          </a:xfrm>
        </p:spPr>
        <p:txBody>
          <a:bodyPr>
            <a:normAutofit/>
          </a:bodyPr>
          <a:lstStyle/>
          <a:p>
            <a:pPr algn="r"/>
            <a:r>
              <a:rPr lang="en-US" sz="4600"/>
              <a:t>Investor Value Proposition</a:t>
            </a:r>
          </a:p>
        </p:txBody>
      </p:sp>
      <p:cxnSp>
        <p:nvCxnSpPr>
          <p:cNvPr id="20" name="Straight Connector 19">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80DAB65-50C2-495F-0199-DD7353EA33BB}"/>
              </a:ext>
            </a:extLst>
          </p:cNvPr>
          <p:cNvSpPr>
            <a:spLocks noGrp="1"/>
          </p:cNvSpPr>
          <p:nvPr>
            <p:ph idx="1"/>
          </p:nvPr>
        </p:nvSpPr>
        <p:spPr>
          <a:xfrm>
            <a:off x="5255260" y="1648870"/>
            <a:ext cx="4702848" cy="3560260"/>
          </a:xfrm>
        </p:spPr>
        <p:txBody>
          <a:bodyPr anchor="ctr">
            <a:normAutofit/>
          </a:bodyPr>
          <a:lstStyle/>
          <a:p>
            <a:r>
              <a:rPr lang="en-US" sz="2400"/>
              <a:t>Why Allocate?</a:t>
            </a:r>
          </a:p>
          <a:p>
            <a:pPr lvl="1"/>
            <a:r>
              <a:rPr lang="en-US"/>
              <a:t>Pure systematic approach </a:t>
            </a:r>
          </a:p>
          <a:p>
            <a:pPr lvl="1"/>
            <a:r>
              <a:rPr lang="en-US"/>
              <a:t>Transparent, rules-based </a:t>
            </a:r>
          </a:p>
          <a:p>
            <a:pPr lvl="1"/>
            <a:r>
              <a:rPr lang="en-US"/>
              <a:t>Scalable to $50M+ AUM</a:t>
            </a:r>
            <a:endParaRPr lang="en-US" dirty="0"/>
          </a:p>
        </p:txBody>
      </p:sp>
      <p:pic>
        <p:nvPicPr>
          <p:cNvPr id="5" name="Audio 4">
            <a:extLst>
              <a:ext uri="{FF2B5EF4-FFF2-40B4-BE49-F238E27FC236}">
                <a16:creationId xmlns:a16="http://schemas.microsoft.com/office/drawing/2014/main" id="{022D1ADD-01EC-C3EA-CD6E-E3CA9ABF75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28446570"/>
      </p:ext>
    </p:extLst>
  </p:cSld>
  <p:clrMapOvr>
    <a:masterClrMapping/>
  </p:clrMapOvr>
  <mc:AlternateContent xmlns:mc="http://schemas.openxmlformats.org/markup-compatibility/2006">
    <mc:Choice xmlns:p14="http://schemas.microsoft.com/office/powerpoint/2010/main" Requires="p14">
      <p:transition spd="slow" p14:dur="2000" advTm="28224"/>
    </mc:Choice>
    <mc:Fallback>
      <p:transition spd="slow" advTm="28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CE0FA-E567-AFDE-069B-75112361874D}"/>
              </a:ext>
            </a:extLst>
          </p:cNvPr>
          <p:cNvSpPr>
            <a:spLocks noGrp="1"/>
          </p:cNvSpPr>
          <p:nvPr>
            <p:ph type="title"/>
          </p:nvPr>
        </p:nvSpPr>
        <p:spPr>
          <a:xfrm>
            <a:off x="645064" y="525982"/>
            <a:ext cx="4282983" cy="1200361"/>
          </a:xfrm>
        </p:spPr>
        <p:txBody>
          <a:bodyPr anchor="b">
            <a:normAutofit/>
          </a:bodyPr>
          <a:lstStyle/>
          <a:p>
            <a:r>
              <a:rPr lang="en-US" sz="3600"/>
              <a:t>Key Risks</a:t>
            </a:r>
          </a:p>
        </p:txBody>
      </p:sp>
      <p:sp>
        <p:nvSpPr>
          <p:cNvPr id="11" name="Rectangle 1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AEFB26-200D-D430-6072-35BCA61D708D}"/>
              </a:ext>
            </a:extLst>
          </p:cNvPr>
          <p:cNvSpPr>
            <a:spLocks noGrp="1"/>
          </p:cNvSpPr>
          <p:nvPr>
            <p:ph idx="1"/>
          </p:nvPr>
        </p:nvSpPr>
        <p:spPr>
          <a:xfrm>
            <a:off x="645066" y="2031101"/>
            <a:ext cx="4282984" cy="3511943"/>
          </a:xfrm>
        </p:spPr>
        <p:txBody>
          <a:bodyPr anchor="ctr">
            <a:normAutofit/>
          </a:bodyPr>
          <a:lstStyle/>
          <a:p>
            <a:r>
              <a:rPr lang="en-US" sz="1800" dirty="0"/>
              <a:t>Managed Risks:</a:t>
            </a:r>
          </a:p>
          <a:p>
            <a:pPr lvl="1"/>
            <a:r>
              <a:rPr lang="en-US" sz="1800" dirty="0"/>
              <a:t>Tech sector concentration</a:t>
            </a:r>
          </a:p>
          <a:p>
            <a:pPr lvl="1"/>
            <a:r>
              <a:rPr lang="en-US" sz="1800" dirty="0"/>
              <a:t>40%+ drawdown potential </a:t>
            </a:r>
          </a:p>
          <a:p>
            <a:pPr lvl="1"/>
            <a:r>
              <a:rPr lang="en-US" sz="1800" dirty="0"/>
              <a:t>Black swan event vulnerability</a:t>
            </a:r>
          </a:p>
        </p:txBody>
      </p:sp>
      <p:sp>
        <p:nvSpPr>
          <p:cNvPr id="13" name="Rectangle 1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5D15683-0319-346E-DCA4-D7EC5A6EDDBB}"/>
              </a:ext>
            </a:extLst>
          </p:cNvPr>
          <p:cNvPicPr>
            <a:picLocks noChangeAspect="1"/>
          </p:cNvPicPr>
          <p:nvPr/>
        </p:nvPicPr>
        <p:blipFill>
          <a:blip r:embed="rId5"/>
          <a:stretch>
            <a:fillRect/>
          </a:stretch>
        </p:blipFill>
        <p:spPr>
          <a:xfrm>
            <a:off x="5696791" y="1822186"/>
            <a:ext cx="6184973" cy="2968787"/>
          </a:xfrm>
          <a:prstGeom prst="rect">
            <a:avLst/>
          </a:prstGeom>
        </p:spPr>
      </p:pic>
      <p:pic>
        <p:nvPicPr>
          <p:cNvPr id="12" name="Audio 11">
            <a:extLst>
              <a:ext uri="{FF2B5EF4-FFF2-40B4-BE49-F238E27FC236}">
                <a16:creationId xmlns:a16="http://schemas.microsoft.com/office/drawing/2014/main" id="{D436D626-1112-8497-379B-794B0FB916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67986271"/>
      </p:ext>
    </p:extLst>
  </p:cSld>
  <p:clrMapOvr>
    <a:masterClrMapping/>
  </p:clrMapOvr>
  <mc:AlternateContent xmlns:mc="http://schemas.openxmlformats.org/markup-compatibility/2006">
    <mc:Choice xmlns:p14="http://schemas.microsoft.com/office/powerpoint/2010/main" Requires="p14">
      <p:transition spd="slow" p14:dur="2000" advTm="23082"/>
    </mc:Choice>
    <mc:Fallback>
      <p:transition spd="slow" advTm="23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98A5A-82A4-73C9-AD2C-ACD145C176DE}"/>
              </a:ext>
            </a:extLst>
          </p:cNvPr>
          <p:cNvSpPr>
            <a:spLocks noGrp="1"/>
          </p:cNvSpPr>
          <p:nvPr>
            <p:ph type="title"/>
          </p:nvPr>
        </p:nvSpPr>
        <p:spPr>
          <a:xfrm>
            <a:off x="645064" y="525982"/>
            <a:ext cx="4282983" cy="1200361"/>
          </a:xfrm>
        </p:spPr>
        <p:txBody>
          <a:bodyPr anchor="b">
            <a:normAutofit/>
          </a:bodyPr>
          <a:lstStyle/>
          <a:p>
            <a:r>
              <a:rPr lang="en-US" sz="3600"/>
              <a:t>Core Investment Thesis</a:t>
            </a:r>
          </a:p>
        </p:txBody>
      </p:sp>
      <p:sp>
        <p:nvSpPr>
          <p:cNvPr id="70" name="Rectangle 6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5736A3-D13E-2805-BE45-224982B4DE69}"/>
              </a:ext>
            </a:extLst>
          </p:cNvPr>
          <p:cNvSpPr>
            <a:spLocks noGrp="1"/>
          </p:cNvSpPr>
          <p:nvPr>
            <p:ph idx="1"/>
          </p:nvPr>
        </p:nvSpPr>
        <p:spPr>
          <a:xfrm>
            <a:off x="645066" y="2031101"/>
            <a:ext cx="4282984" cy="3511943"/>
          </a:xfrm>
        </p:spPr>
        <p:txBody>
          <a:bodyPr anchor="ctr">
            <a:normAutofit/>
          </a:bodyPr>
          <a:lstStyle/>
          <a:p>
            <a:r>
              <a:rPr lang="en-US" sz="1800"/>
              <a:t>Exploiting Three Persistent Market Anomalies:</a:t>
            </a:r>
          </a:p>
          <a:p>
            <a:pPr lvl="1"/>
            <a:r>
              <a:rPr lang="en-US" sz="1800"/>
              <a:t>Momentum (21-day returns) </a:t>
            </a:r>
          </a:p>
          <a:p>
            <a:pPr lvl="1"/>
            <a:r>
              <a:rPr lang="en-US" sz="1800"/>
              <a:t>RSI Mean-Reversion (14-day window) </a:t>
            </a:r>
          </a:p>
          <a:p>
            <a:pPr lvl="1"/>
            <a:r>
              <a:rPr lang="en-US" sz="1800"/>
              <a:t>Low-Volatility Effect </a:t>
            </a:r>
          </a:p>
        </p:txBody>
      </p:sp>
      <p:sp>
        <p:nvSpPr>
          <p:cNvPr id="72" name="Rectangle 7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AI-generated content may be incorrect.">
            <a:extLst>
              <a:ext uri="{FF2B5EF4-FFF2-40B4-BE49-F238E27FC236}">
                <a16:creationId xmlns:a16="http://schemas.microsoft.com/office/drawing/2014/main" id="{CD18AEF4-7168-9273-0283-2BBA5940A8F8}"/>
              </a:ext>
            </a:extLst>
          </p:cNvPr>
          <p:cNvPicPr>
            <a:picLocks noChangeAspect="1"/>
          </p:cNvPicPr>
          <p:nvPr/>
        </p:nvPicPr>
        <p:blipFill>
          <a:blip r:embed="rId5"/>
          <a:srcRect l="3043" r="8954" b="-3"/>
          <a:stretch/>
        </p:blipFill>
        <p:spPr>
          <a:xfrm>
            <a:off x="5987738" y="650494"/>
            <a:ext cx="5628018" cy="5324142"/>
          </a:xfrm>
          <a:prstGeom prst="rect">
            <a:avLst/>
          </a:prstGeom>
        </p:spPr>
      </p:pic>
      <p:pic>
        <p:nvPicPr>
          <p:cNvPr id="20" name="Audio 19">
            <a:extLst>
              <a:ext uri="{FF2B5EF4-FFF2-40B4-BE49-F238E27FC236}">
                <a16:creationId xmlns:a16="http://schemas.microsoft.com/office/drawing/2014/main" id="{A7D93AF0-D084-5A08-3A69-805D667CC8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69114405"/>
      </p:ext>
    </p:extLst>
  </p:cSld>
  <p:clrMapOvr>
    <a:masterClrMapping/>
  </p:clrMapOvr>
  <mc:AlternateContent xmlns:mc="http://schemas.openxmlformats.org/markup-compatibility/2006">
    <mc:Choice xmlns:p14="http://schemas.microsoft.com/office/powerpoint/2010/main" Requires="p14">
      <p:transition spd="slow" p14:dur="2000" advTm="32085"/>
    </mc:Choice>
    <mc:Fallback>
      <p:transition spd="slow" advTm="32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170AD-9010-E8CA-079E-459836FA8F16}"/>
              </a:ext>
            </a:extLst>
          </p:cNvPr>
          <p:cNvSpPr>
            <a:spLocks noGrp="1"/>
          </p:cNvSpPr>
          <p:nvPr>
            <p:ph type="title"/>
          </p:nvPr>
        </p:nvSpPr>
        <p:spPr>
          <a:xfrm>
            <a:off x="645064" y="525982"/>
            <a:ext cx="4282983" cy="1200361"/>
          </a:xfrm>
        </p:spPr>
        <p:txBody>
          <a:bodyPr anchor="b">
            <a:normAutofit/>
          </a:bodyPr>
          <a:lstStyle/>
          <a:p>
            <a:r>
              <a:rPr lang="en-US" sz="3600"/>
              <a:t>Conclusion</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BA1684-8F8A-4222-B827-87874D5CC49C}"/>
              </a:ext>
            </a:extLst>
          </p:cNvPr>
          <p:cNvSpPr>
            <a:spLocks noGrp="1"/>
          </p:cNvSpPr>
          <p:nvPr>
            <p:ph idx="1"/>
          </p:nvPr>
        </p:nvSpPr>
        <p:spPr>
          <a:xfrm>
            <a:off x="645066" y="2031101"/>
            <a:ext cx="4282984" cy="3511943"/>
          </a:xfrm>
        </p:spPr>
        <p:txBody>
          <a:bodyPr anchor="ctr">
            <a:normAutofit/>
          </a:bodyPr>
          <a:lstStyle/>
          <a:p>
            <a:r>
              <a:rPr lang="en-US" sz="1800"/>
              <a:t>Sector expansion opportunities </a:t>
            </a:r>
          </a:p>
          <a:p>
            <a:r>
              <a:rPr lang="en-US" sz="1800"/>
              <a:t>Leverage/hedging variants </a:t>
            </a:r>
          </a:p>
          <a:p>
            <a:r>
              <a:rPr lang="en-US" sz="1800"/>
              <a:t>Custom risk parameters</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phone&#10;&#10;AI-generated content may be incorrect.">
            <a:extLst>
              <a:ext uri="{FF2B5EF4-FFF2-40B4-BE49-F238E27FC236}">
                <a16:creationId xmlns:a16="http://schemas.microsoft.com/office/drawing/2014/main" id="{574AF002-D83F-B1DC-9CCB-9D119A33CB9D}"/>
              </a:ext>
            </a:extLst>
          </p:cNvPr>
          <p:cNvPicPr>
            <a:picLocks noChangeAspect="1"/>
          </p:cNvPicPr>
          <p:nvPr/>
        </p:nvPicPr>
        <p:blipFill>
          <a:blip r:embed="rId5"/>
          <a:srcRect r="-2" b="7564"/>
          <a:stretch/>
        </p:blipFill>
        <p:spPr>
          <a:xfrm>
            <a:off x="5987738" y="650494"/>
            <a:ext cx="5628018" cy="5324142"/>
          </a:xfrm>
          <a:prstGeom prst="rect">
            <a:avLst/>
          </a:prstGeom>
        </p:spPr>
      </p:pic>
      <p:pic>
        <p:nvPicPr>
          <p:cNvPr id="20" name="Audio 19">
            <a:extLst>
              <a:ext uri="{FF2B5EF4-FFF2-40B4-BE49-F238E27FC236}">
                <a16:creationId xmlns:a16="http://schemas.microsoft.com/office/drawing/2014/main" id="{4CACCAE6-BBEC-0E61-8C44-9E57EEE61CA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61961478"/>
      </p:ext>
    </p:extLst>
  </p:cSld>
  <p:clrMapOvr>
    <a:masterClrMapping/>
  </p:clrMapOvr>
  <mc:AlternateContent xmlns:mc="http://schemas.openxmlformats.org/markup-compatibility/2006">
    <mc:Choice xmlns:p14="http://schemas.microsoft.com/office/powerpoint/2010/main" Requires="p14">
      <p:transition spd="slow" p14:dur="2000" advTm="98462"/>
    </mc:Choice>
    <mc:Fallback>
      <p:transition spd="slow" advTm="98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4D1592-3B0B-10EB-5C9D-F5888B621A8B}"/>
              </a:ext>
            </a:extLst>
          </p:cNvPr>
          <p:cNvSpPr>
            <a:spLocks noGrp="1"/>
          </p:cNvSpPr>
          <p:nvPr>
            <p:ph type="title"/>
          </p:nvPr>
        </p:nvSpPr>
        <p:spPr>
          <a:xfrm>
            <a:off x="645064" y="525982"/>
            <a:ext cx="4282983" cy="1200361"/>
          </a:xfrm>
        </p:spPr>
        <p:txBody>
          <a:bodyPr anchor="b">
            <a:normAutofit/>
          </a:bodyPr>
          <a:lstStyle/>
          <a:p>
            <a:r>
              <a:rPr lang="en-US" sz="3600"/>
              <a:t>Strategy</a:t>
            </a:r>
          </a:p>
        </p:txBody>
      </p:sp>
      <p:sp>
        <p:nvSpPr>
          <p:cNvPr id="36" name="Rectangle 3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0F18201-F564-1109-822C-845997AC14CD}"/>
              </a:ext>
            </a:extLst>
          </p:cNvPr>
          <p:cNvSpPr>
            <a:spLocks noGrp="1"/>
          </p:cNvSpPr>
          <p:nvPr>
            <p:ph idx="1"/>
          </p:nvPr>
        </p:nvSpPr>
        <p:spPr>
          <a:xfrm>
            <a:off x="645066" y="2031101"/>
            <a:ext cx="4282984" cy="3511943"/>
          </a:xfrm>
        </p:spPr>
        <p:txBody>
          <a:bodyPr anchor="ctr">
            <a:normAutofit/>
          </a:bodyPr>
          <a:lstStyle/>
          <a:p>
            <a:r>
              <a:rPr lang="en-US" sz="1800"/>
              <a:t>Liquid Tech Leaders (2015-2025): </a:t>
            </a:r>
          </a:p>
          <a:p>
            <a:pPr lvl="1"/>
            <a:r>
              <a:rPr lang="en-US" sz="1800"/>
              <a:t>NVDA: AI Growth Leader</a:t>
            </a:r>
          </a:p>
          <a:p>
            <a:pPr lvl="1"/>
            <a:r>
              <a:rPr lang="en-US" sz="1800"/>
              <a:t>AAPL/MSFT: Stable Cash Flows</a:t>
            </a:r>
          </a:p>
          <a:p>
            <a:pPr lvl="1"/>
            <a:r>
              <a:rPr lang="en-US" sz="1800"/>
              <a:t>GOOGL/AMZN: Cyclical Outperformers</a:t>
            </a:r>
          </a:p>
        </p:txBody>
      </p:sp>
      <p:sp>
        <p:nvSpPr>
          <p:cNvPr id="38" name="Rectangle 3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number of numbers and lines&#10;&#10;AI-generated content may be incorrect.">
            <a:extLst>
              <a:ext uri="{FF2B5EF4-FFF2-40B4-BE49-F238E27FC236}">
                <a16:creationId xmlns:a16="http://schemas.microsoft.com/office/drawing/2014/main" id="{F253174F-8F48-9982-1C4D-066EB5CE2EF6}"/>
              </a:ext>
            </a:extLst>
          </p:cNvPr>
          <p:cNvPicPr>
            <a:picLocks noChangeAspect="1"/>
          </p:cNvPicPr>
          <p:nvPr/>
        </p:nvPicPr>
        <p:blipFill>
          <a:blip r:embed="rId5"/>
          <a:stretch>
            <a:fillRect/>
          </a:stretch>
        </p:blipFill>
        <p:spPr>
          <a:xfrm>
            <a:off x="5696791" y="1744563"/>
            <a:ext cx="6184973" cy="3123410"/>
          </a:xfrm>
          <a:prstGeom prst="rect">
            <a:avLst/>
          </a:prstGeom>
        </p:spPr>
      </p:pic>
      <p:pic>
        <p:nvPicPr>
          <p:cNvPr id="23" name="Audio 22">
            <a:extLst>
              <a:ext uri="{FF2B5EF4-FFF2-40B4-BE49-F238E27FC236}">
                <a16:creationId xmlns:a16="http://schemas.microsoft.com/office/drawing/2014/main" id="{C4A27932-1B86-1134-3889-52FB0F6556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00973040"/>
      </p:ext>
    </p:extLst>
  </p:cSld>
  <p:clrMapOvr>
    <a:masterClrMapping/>
  </p:clrMapOvr>
  <mc:AlternateContent xmlns:mc="http://schemas.openxmlformats.org/markup-compatibility/2006">
    <mc:Choice xmlns:p14="http://schemas.microsoft.com/office/powerpoint/2010/main" Requires="p14">
      <p:transition spd="slow" p14:dur="2000" advTm="72190"/>
    </mc:Choice>
    <mc:Fallback>
      <p:transition spd="slow" advTm="72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EB35F-C604-EEF0-931B-21BDE7516F72}"/>
              </a:ext>
            </a:extLst>
          </p:cNvPr>
          <p:cNvSpPr>
            <a:spLocks noGrp="1"/>
          </p:cNvSpPr>
          <p:nvPr>
            <p:ph type="title"/>
          </p:nvPr>
        </p:nvSpPr>
        <p:spPr>
          <a:xfrm>
            <a:off x="795528" y="386930"/>
            <a:ext cx="10141799" cy="1300554"/>
          </a:xfrm>
        </p:spPr>
        <p:txBody>
          <a:bodyPr anchor="b">
            <a:normAutofit/>
          </a:bodyPr>
          <a:lstStyle/>
          <a:p>
            <a:r>
              <a:rPr lang="en-US" sz="4800"/>
              <a:t>Momentum Signal</a:t>
            </a:r>
          </a:p>
        </p:txBody>
      </p:sp>
      <p:sp>
        <p:nvSpPr>
          <p:cNvPr id="17" name="Rectangle 16">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tatistics">
            <a:extLst>
              <a:ext uri="{FF2B5EF4-FFF2-40B4-BE49-F238E27FC236}">
                <a16:creationId xmlns:a16="http://schemas.microsoft.com/office/drawing/2014/main" id="{E78445BA-3DBB-8128-9D9A-44F6D1D543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3311" y="2524715"/>
            <a:ext cx="3714244" cy="3714244"/>
          </a:xfrm>
          <a:prstGeom prst="rect">
            <a:avLst/>
          </a:prstGeom>
        </p:spPr>
      </p:pic>
      <p:sp>
        <p:nvSpPr>
          <p:cNvPr id="3" name="Content Placeholder 2">
            <a:extLst>
              <a:ext uri="{FF2B5EF4-FFF2-40B4-BE49-F238E27FC236}">
                <a16:creationId xmlns:a16="http://schemas.microsoft.com/office/drawing/2014/main" id="{560ED317-927B-C47A-6A09-8021052D6522}"/>
              </a:ext>
            </a:extLst>
          </p:cNvPr>
          <p:cNvSpPr>
            <a:spLocks noGrp="1"/>
          </p:cNvSpPr>
          <p:nvPr>
            <p:ph idx="1"/>
          </p:nvPr>
        </p:nvSpPr>
        <p:spPr>
          <a:xfrm>
            <a:off x="6406429" y="2599509"/>
            <a:ext cx="4530898" cy="3639450"/>
          </a:xfrm>
        </p:spPr>
        <p:txBody>
          <a:bodyPr anchor="ctr">
            <a:normAutofit/>
          </a:bodyPr>
          <a:lstStyle/>
          <a:p>
            <a:r>
              <a:rPr lang="en-US" sz="2000" dirty="0"/>
              <a:t>21-Day Cross-Sectional Momentum:</a:t>
            </a:r>
          </a:p>
          <a:p>
            <a:pPr lvl="1"/>
            <a:r>
              <a:rPr lang="en-US" sz="2000" dirty="0"/>
              <a:t>Ranks stocks by recent performance </a:t>
            </a:r>
          </a:p>
          <a:p>
            <a:pPr lvl="1"/>
            <a:r>
              <a:rPr lang="en-US" sz="2000" dirty="0"/>
              <a:t>Captures trend persistence</a:t>
            </a:r>
          </a:p>
          <a:p>
            <a:pPr lvl="1"/>
            <a:r>
              <a:rPr lang="en-US" sz="2000" dirty="0"/>
              <a:t>50% weight in blended score</a:t>
            </a:r>
          </a:p>
        </p:txBody>
      </p:sp>
      <p:sp>
        <p:nvSpPr>
          <p:cNvPr id="16" name="Rectangle 15">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Audio 38">
            <a:extLst>
              <a:ext uri="{FF2B5EF4-FFF2-40B4-BE49-F238E27FC236}">
                <a16:creationId xmlns:a16="http://schemas.microsoft.com/office/drawing/2014/main" id="{36B5012A-828D-6A66-1C0F-197A6F6F7F1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8577756"/>
      </p:ext>
    </p:extLst>
  </p:cSld>
  <p:clrMapOvr>
    <a:masterClrMapping/>
  </p:clrMapOvr>
  <mc:AlternateContent xmlns:mc="http://schemas.openxmlformats.org/markup-compatibility/2006">
    <mc:Choice xmlns:p14="http://schemas.microsoft.com/office/powerpoint/2010/main" Requires="p14">
      <p:transition spd="slow" p14:dur="2000" advTm="77755"/>
    </mc:Choice>
    <mc:Fallback>
      <p:transition spd="slow" advTm="77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EDE2B2-9717-60E1-F037-32B3B86092A5}"/>
              </a:ext>
            </a:extLst>
          </p:cNvPr>
          <p:cNvSpPr>
            <a:spLocks noGrp="1"/>
          </p:cNvSpPr>
          <p:nvPr>
            <p:ph type="title"/>
          </p:nvPr>
        </p:nvSpPr>
        <p:spPr>
          <a:xfrm>
            <a:off x="645064" y="525982"/>
            <a:ext cx="4282983" cy="1200361"/>
          </a:xfrm>
        </p:spPr>
        <p:txBody>
          <a:bodyPr anchor="b">
            <a:normAutofit/>
          </a:bodyPr>
          <a:lstStyle/>
          <a:p>
            <a:r>
              <a:rPr lang="en-US" sz="3600"/>
              <a:t>RSI Mean-Reversion</a:t>
            </a:r>
          </a:p>
        </p:txBody>
      </p:sp>
      <p:sp>
        <p:nvSpPr>
          <p:cNvPr id="67" name="Rectangle 6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0A3B91-5582-6A24-6BF5-0621AD69C82F}"/>
              </a:ext>
            </a:extLst>
          </p:cNvPr>
          <p:cNvSpPr>
            <a:spLocks noGrp="1"/>
          </p:cNvSpPr>
          <p:nvPr>
            <p:ph idx="1"/>
          </p:nvPr>
        </p:nvSpPr>
        <p:spPr>
          <a:xfrm>
            <a:off x="645066" y="2031101"/>
            <a:ext cx="4282984" cy="3511943"/>
          </a:xfrm>
        </p:spPr>
        <p:txBody>
          <a:bodyPr anchor="ctr">
            <a:normAutofit/>
          </a:bodyPr>
          <a:lstStyle/>
          <a:p>
            <a:r>
              <a:rPr lang="en-US" sz="1800"/>
              <a:t>14-Day RSI Reversal Logic:</a:t>
            </a:r>
          </a:p>
          <a:p>
            <a:pPr lvl="1"/>
            <a:r>
              <a:rPr lang="en-US" sz="1800"/>
              <a:t>Identifies overbought/oversold conditions</a:t>
            </a:r>
          </a:p>
          <a:p>
            <a:pPr lvl="1"/>
            <a:r>
              <a:rPr lang="en-US" sz="1800"/>
              <a:t>Inverted signal (1-RSI) for contrarian entries</a:t>
            </a:r>
          </a:p>
          <a:p>
            <a:pPr lvl="1"/>
            <a:r>
              <a:rPr lang="en-US" sz="1800"/>
              <a:t>30% weight in blended score</a:t>
            </a:r>
          </a:p>
        </p:txBody>
      </p:sp>
      <p:sp>
        <p:nvSpPr>
          <p:cNvPr id="68" name="Rectangle 6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green line and blue line&#10;&#10;AI-generated content may be incorrect.">
            <a:extLst>
              <a:ext uri="{FF2B5EF4-FFF2-40B4-BE49-F238E27FC236}">
                <a16:creationId xmlns:a16="http://schemas.microsoft.com/office/drawing/2014/main" id="{B190D3CB-88B6-2B8E-2E6E-F038621F066F}"/>
              </a:ext>
            </a:extLst>
          </p:cNvPr>
          <p:cNvPicPr>
            <a:picLocks noChangeAspect="1"/>
          </p:cNvPicPr>
          <p:nvPr/>
        </p:nvPicPr>
        <p:blipFill>
          <a:blip r:embed="rId5"/>
          <a:stretch>
            <a:fillRect/>
          </a:stretch>
        </p:blipFill>
        <p:spPr>
          <a:xfrm>
            <a:off x="5696791" y="1837711"/>
            <a:ext cx="6184973" cy="2937862"/>
          </a:xfrm>
          <a:prstGeom prst="rect">
            <a:avLst/>
          </a:prstGeom>
        </p:spPr>
      </p:pic>
      <p:pic>
        <p:nvPicPr>
          <p:cNvPr id="23" name="Audio 22">
            <a:extLst>
              <a:ext uri="{FF2B5EF4-FFF2-40B4-BE49-F238E27FC236}">
                <a16:creationId xmlns:a16="http://schemas.microsoft.com/office/drawing/2014/main" id="{983B36DC-E480-DE07-863B-61FA91A7D5A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22159215"/>
      </p:ext>
    </p:extLst>
  </p:cSld>
  <p:clrMapOvr>
    <a:masterClrMapping/>
  </p:clrMapOvr>
  <mc:AlternateContent xmlns:mc="http://schemas.openxmlformats.org/markup-compatibility/2006">
    <mc:Choice xmlns:p14="http://schemas.microsoft.com/office/powerpoint/2010/main" Requires="p14">
      <p:transition spd="slow" p14:dur="2000" advTm="85231"/>
    </mc:Choice>
    <mc:Fallback>
      <p:transition spd="slow" advTm="85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0C9F5-15EF-F4E7-A6F3-66284F8D3DAD}"/>
              </a:ext>
            </a:extLst>
          </p:cNvPr>
          <p:cNvSpPr>
            <a:spLocks noGrp="1"/>
          </p:cNvSpPr>
          <p:nvPr>
            <p:ph type="title"/>
          </p:nvPr>
        </p:nvSpPr>
        <p:spPr>
          <a:xfrm>
            <a:off x="645064" y="525982"/>
            <a:ext cx="4282983" cy="1200361"/>
          </a:xfrm>
        </p:spPr>
        <p:txBody>
          <a:bodyPr anchor="b">
            <a:normAutofit/>
          </a:bodyPr>
          <a:lstStyle/>
          <a:p>
            <a:r>
              <a:rPr lang="en-US" sz="3600"/>
              <a:t>Volatility Filter</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48232DE-1FAE-65A0-E0CA-D25B774E1044}"/>
              </a:ext>
            </a:extLst>
          </p:cNvPr>
          <p:cNvSpPr>
            <a:spLocks noGrp="1"/>
          </p:cNvSpPr>
          <p:nvPr>
            <p:ph idx="1"/>
          </p:nvPr>
        </p:nvSpPr>
        <p:spPr>
          <a:xfrm>
            <a:off x="645066" y="2031101"/>
            <a:ext cx="4282984" cy="3511943"/>
          </a:xfrm>
        </p:spPr>
        <p:txBody>
          <a:bodyPr anchor="ctr">
            <a:normAutofit/>
          </a:bodyPr>
          <a:lstStyle/>
          <a:p>
            <a:r>
              <a:rPr lang="en-US" sz="1800"/>
              <a:t>21-Day Volatility Scoring:</a:t>
            </a:r>
          </a:p>
          <a:p>
            <a:pPr lvl="1"/>
            <a:r>
              <a:rPr lang="en-US" sz="1800"/>
              <a:t>Rewards stable price action</a:t>
            </a:r>
          </a:p>
          <a:p>
            <a:pPr lvl="1"/>
            <a:r>
              <a:rPr lang="en-US" sz="1800"/>
              <a:t>Inverse standard deviation calculation</a:t>
            </a:r>
          </a:p>
          <a:p>
            <a:pPr lvl="1"/>
            <a:r>
              <a:rPr lang="en-US" sz="1800"/>
              <a:t>20% weight in blended score</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blue lines&#10;&#10;AI-generated content may be incorrect.">
            <a:extLst>
              <a:ext uri="{FF2B5EF4-FFF2-40B4-BE49-F238E27FC236}">
                <a16:creationId xmlns:a16="http://schemas.microsoft.com/office/drawing/2014/main" id="{868835B5-9E35-246A-B3AA-D10CB58417B1}"/>
              </a:ext>
            </a:extLst>
          </p:cNvPr>
          <p:cNvPicPr>
            <a:picLocks noChangeAspect="1"/>
          </p:cNvPicPr>
          <p:nvPr/>
        </p:nvPicPr>
        <p:blipFill>
          <a:blip r:embed="rId5"/>
          <a:stretch>
            <a:fillRect/>
          </a:stretch>
        </p:blipFill>
        <p:spPr>
          <a:xfrm>
            <a:off x="5696793" y="1643653"/>
            <a:ext cx="6184973" cy="3324421"/>
          </a:xfrm>
          <a:prstGeom prst="rect">
            <a:avLst/>
          </a:prstGeom>
        </p:spPr>
      </p:pic>
      <p:pic>
        <p:nvPicPr>
          <p:cNvPr id="21" name="Audio 20">
            <a:extLst>
              <a:ext uri="{FF2B5EF4-FFF2-40B4-BE49-F238E27FC236}">
                <a16:creationId xmlns:a16="http://schemas.microsoft.com/office/drawing/2014/main" id="{9D7706A8-218E-DDE8-1C99-3AC37A92F6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84156248"/>
      </p:ext>
    </p:extLst>
  </p:cSld>
  <p:clrMapOvr>
    <a:masterClrMapping/>
  </p:clrMapOvr>
  <mc:AlternateContent xmlns:mc="http://schemas.openxmlformats.org/markup-compatibility/2006">
    <mc:Choice xmlns:p14="http://schemas.microsoft.com/office/powerpoint/2010/main" Requires="p14">
      <p:transition spd="slow" p14:dur="2000" advTm="81667"/>
    </mc:Choice>
    <mc:Fallback>
      <p:transition spd="slow" advTm="81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F11B18-BD02-2ECC-7E1A-0461710B3C29}"/>
              </a:ext>
            </a:extLst>
          </p:cNvPr>
          <p:cNvSpPr>
            <a:spLocks noGrp="1"/>
          </p:cNvSpPr>
          <p:nvPr>
            <p:ph type="title"/>
          </p:nvPr>
        </p:nvSpPr>
        <p:spPr>
          <a:xfrm>
            <a:off x="645064" y="525982"/>
            <a:ext cx="4282983" cy="1200361"/>
          </a:xfrm>
        </p:spPr>
        <p:txBody>
          <a:bodyPr anchor="b">
            <a:normAutofit/>
          </a:bodyPr>
          <a:lstStyle/>
          <a:p>
            <a:r>
              <a:rPr lang="en-US" sz="3600"/>
              <a:t>Portfolio Construction</a:t>
            </a:r>
          </a:p>
        </p:txBody>
      </p:sp>
      <p:sp>
        <p:nvSpPr>
          <p:cNvPr id="23" name="Rectangle 2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438535-4D84-740D-F917-E4BB3C37F0E5}"/>
              </a:ext>
            </a:extLst>
          </p:cNvPr>
          <p:cNvSpPr>
            <a:spLocks noGrp="1"/>
          </p:cNvSpPr>
          <p:nvPr>
            <p:ph idx="1"/>
          </p:nvPr>
        </p:nvSpPr>
        <p:spPr>
          <a:xfrm>
            <a:off x="645066" y="2031101"/>
            <a:ext cx="4282984" cy="3511943"/>
          </a:xfrm>
        </p:spPr>
        <p:txBody>
          <a:bodyPr anchor="ctr">
            <a:normAutofit/>
          </a:bodyPr>
          <a:lstStyle/>
          <a:p>
            <a:r>
              <a:rPr lang="en-US" sz="1800"/>
              <a:t>Dynamic Allocation Rules:</a:t>
            </a:r>
          </a:p>
          <a:p>
            <a:pPr lvl="1"/>
            <a:r>
              <a:rPr lang="en-US" sz="1800"/>
              <a:t>Daily rebalancing </a:t>
            </a:r>
          </a:p>
          <a:p>
            <a:pPr lvl="1"/>
            <a:r>
              <a:rPr lang="en-US" sz="1800"/>
              <a:t>30% single-stock cap </a:t>
            </a:r>
          </a:p>
          <a:p>
            <a:pPr lvl="1"/>
            <a:r>
              <a:rPr lang="en-US" sz="1800"/>
              <a:t>5% stop-loss trigger</a:t>
            </a:r>
          </a:p>
        </p:txBody>
      </p:sp>
      <p:sp>
        <p:nvSpPr>
          <p:cNvPr id="25" name="Rectangle 2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graph&#10;&#10;AI-generated content may be incorrect.">
            <a:extLst>
              <a:ext uri="{FF2B5EF4-FFF2-40B4-BE49-F238E27FC236}">
                <a16:creationId xmlns:a16="http://schemas.microsoft.com/office/drawing/2014/main" id="{F4B95167-DB01-F0F9-9F30-30F8E930DC25}"/>
              </a:ext>
            </a:extLst>
          </p:cNvPr>
          <p:cNvPicPr>
            <a:picLocks noChangeAspect="1"/>
          </p:cNvPicPr>
          <p:nvPr/>
        </p:nvPicPr>
        <p:blipFill>
          <a:blip r:embed="rId5"/>
          <a:stretch>
            <a:fillRect/>
          </a:stretch>
        </p:blipFill>
        <p:spPr>
          <a:xfrm>
            <a:off x="5987738" y="1968876"/>
            <a:ext cx="5628018" cy="2687377"/>
          </a:xfrm>
          <a:prstGeom prst="rect">
            <a:avLst/>
          </a:prstGeom>
        </p:spPr>
      </p:pic>
      <p:pic>
        <p:nvPicPr>
          <p:cNvPr id="11" name="Audio 10">
            <a:extLst>
              <a:ext uri="{FF2B5EF4-FFF2-40B4-BE49-F238E27FC236}">
                <a16:creationId xmlns:a16="http://schemas.microsoft.com/office/drawing/2014/main" id="{738C335B-9F91-9258-9E76-4E8B0F83F0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46692105"/>
      </p:ext>
    </p:extLst>
  </p:cSld>
  <p:clrMapOvr>
    <a:masterClrMapping/>
  </p:clrMapOvr>
  <mc:AlternateContent xmlns:mc="http://schemas.openxmlformats.org/markup-compatibility/2006">
    <mc:Choice xmlns:p14="http://schemas.microsoft.com/office/powerpoint/2010/main" Requires="p14">
      <p:transition spd="slow" p14:dur="2000" advTm="44928"/>
    </mc:Choice>
    <mc:Fallback>
      <p:transition spd="slow" advTm="44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A3241-F58E-E2EB-872D-0BE5080C520B}"/>
              </a:ext>
            </a:extLst>
          </p:cNvPr>
          <p:cNvSpPr>
            <a:spLocks noGrp="1"/>
          </p:cNvSpPr>
          <p:nvPr>
            <p:ph type="title"/>
          </p:nvPr>
        </p:nvSpPr>
        <p:spPr>
          <a:xfrm>
            <a:off x="1075767" y="1188637"/>
            <a:ext cx="2988234" cy="4480726"/>
          </a:xfrm>
        </p:spPr>
        <p:txBody>
          <a:bodyPr>
            <a:normAutofit/>
          </a:bodyPr>
          <a:lstStyle/>
          <a:p>
            <a:pPr algn="r"/>
            <a:r>
              <a:rPr lang="en-US" sz="4100"/>
              <a:t>Key Performance Metrics</a:t>
            </a:r>
          </a:p>
        </p:txBody>
      </p:sp>
      <p:cxnSp>
        <p:nvCxnSpPr>
          <p:cNvPr id="27" name="Straight Connector 2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7937A9-58E9-6471-6704-6AA76902C51E}"/>
              </a:ext>
            </a:extLst>
          </p:cNvPr>
          <p:cNvSpPr>
            <a:spLocks noGrp="1"/>
          </p:cNvSpPr>
          <p:nvPr>
            <p:ph idx="1"/>
          </p:nvPr>
        </p:nvSpPr>
        <p:spPr>
          <a:xfrm>
            <a:off x="5255260" y="1648870"/>
            <a:ext cx="4702848" cy="3560260"/>
          </a:xfrm>
        </p:spPr>
        <p:txBody>
          <a:bodyPr anchor="ctr">
            <a:normAutofit/>
          </a:bodyPr>
          <a:lstStyle/>
          <a:p>
            <a:r>
              <a:rPr lang="en-US" sz="2400"/>
              <a:t>10-Year Back-test Results:</a:t>
            </a:r>
          </a:p>
          <a:p>
            <a:pPr lvl="1"/>
            <a:r>
              <a:rPr lang="en-US"/>
              <a:t>Annual Return: 30.27%</a:t>
            </a:r>
          </a:p>
          <a:p>
            <a:pPr lvl="1"/>
            <a:r>
              <a:rPr lang="en-US"/>
              <a:t>Volatility: 27.42%</a:t>
            </a:r>
          </a:p>
          <a:p>
            <a:pPr lvl="1"/>
            <a:r>
              <a:rPr lang="en-US"/>
              <a:t>Sharpe Ratio: 1.10</a:t>
            </a:r>
          </a:p>
          <a:p>
            <a:pPr lvl="1"/>
            <a:r>
              <a:rPr lang="en-US"/>
              <a:t>Max Drawdown: -43.34%</a:t>
            </a:r>
          </a:p>
          <a:p>
            <a:pPr lvl="1"/>
            <a:r>
              <a:rPr lang="en-US"/>
              <a:t>Win Rate: 56.07%</a:t>
            </a:r>
          </a:p>
        </p:txBody>
      </p:sp>
      <p:pic>
        <p:nvPicPr>
          <p:cNvPr id="5" name="Audio 4">
            <a:extLst>
              <a:ext uri="{FF2B5EF4-FFF2-40B4-BE49-F238E27FC236}">
                <a16:creationId xmlns:a16="http://schemas.microsoft.com/office/drawing/2014/main" id="{B85E7642-C514-B2E5-225D-C9A38A2BCC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19953110"/>
      </p:ext>
    </p:extLst>
  </p:cSld>
  <p:clrMapOvr>
    <a:masterClrMapping/>
  </p:clrMapOvr>
  <mc:AlternateContent xmlns:mc="http://schemas.openxmlformats.org/markup-compatibility/2006">
    <mc:Choice xmlns:p14="http://schemas.microsoft.com/office/powerpoint/2010/main" Requires="p14">
      <p:transition spd="slow" p14:dur="2000" advTm="43701"/>
    </mc:Choice>
    <mc:Fallback>
      <p:transition spd="slow" advTm="43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FBF8A7-B39D-0927-1AD9-890889939795}"/>
              </a:ext>
            </a:extLst>
          </p:cNvPr>
          <p:cNvSpPr>
            <a:spLocks noGrp="1"/>
          </p:cNvSpPr>
          <p:nvPr>
            <p:ph type="title"/>
          </p:nvPr>
        </p:nvSpPr>
        <p:spPr>
          <a:xfrm>
            <a:off x="645064" y="525982"/>
            <a:ext cx="4282983" cy="1200361"/>
          </a:xfrm>
        </p:spPr>
        <p:txBody>
          <a:bodyPr anchor="b">
            <a:normAutofit/>
          </a:bodyPr>
          <a:lstStyle/>
          <a:p>
            <a:r>
              <a:rPr lang="en-US" sz="3600"/>
              <a:t>Cumulative Returns</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B9BD6D-0A4D-0836-FAF1-82C80B306BF6}"/>
              </a:ext>
            </a:extLst>
          </p:cNvPr>
          <p:cNvSpPr>
            <a:spLocks noGrp="1"/>
          </p:cNvSpPr>
          <p:nvPr>
            <p:ph idx="1"/>
          </p:nvPr>
        </p:nvSpPr>
        <p:spPr>
          <a:xfrm>
            <a:off x="645066" y="2031101"/>
            <a:ext cx="4282984" cy="3511943"/>
          </a:xfrm>
        </p:spPr>
        <p:txBody>
          <a:bodyPr anchor="ctr">
            <a:normAutofit/>
          </a:bodyPr>
          <a:lstStyle/>
          <a:p>
            <a:r>
              <a:rPr lang="en-US" sz="1800"/>
              <a:t>17.5x Growth vs 6x for QQQ</a:t>
            </a:r>
          </a:p>
          <a:p>
            <a:r>
              <a:rPr lang="en-US" sz="1800"/>
              <a:t>Outperformance in all market regimes</a:t>
            </a:r>
          </a:p>
          <a:p>
            <a:r>
              <a:rPr lang="en-US" sz="1800"/>
              <a:t>Especially strong during tech rallies (2020, 2023)</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graph with blue and orange lines&#10;&#10;AI-generated content may be incorrect.">
            <a:extLst>
              <a:ext uri="{FF2B5EF4-FFF2-40B4-BE49-F238E27FC236}">
                <a16:creationId xmlns:a16="http://schemas.microsoft.com/office/drawing/2014/main" id="{208C6921-5587-FCE1-8534-9B6ACC87324E}"/>
              </a:ext>
            </a:extLst>
          </p:cNvPr>
          <p:cNvPicPr>
            <a:picLocks noChangeAspect="1"/>
          </p:cNvPicPr>
          <p:nvPr/>
        </p:nvPicPr>
        <p:blipFill>
          <a:blip r:embed="rId5"/>
          <a:stretch>
            <a:fillRect/>
          </a:stretch>
        </p:blipFill>
        <p:spPr>
          <a:xfrm>
            <a:off x="5696789" y="1674700"/>
            <a:ext cx="6184973" cy="3262573"/>
          </a:xfrm>
          <a:prstGeom prst="rect">
            <a:avLst/>
          </a:prstGeom>
        </p:spPr>
      </p:pic>
      <p:pic>
        <p:nvPicPr>
          <p:cNvPr id="20" name="Audio 19">
            <a:extLst>
              <a:ext uri="{FF2B5EF4-FFF2-40B4-BE49-F238E27FC236}">
                <a16:creationId xmlns:a16="http://schemas.microsoft.com/office/drawing/2014/main" id="{B3772331-E766-950D-A4B3-35FB68CAC8A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47629740"/>
      </p:ext>
    </p:extLst>
  </p:cSld>
  <p:clrMapOvr>
    <a:masterClrMapping/>
  </p:clrMapOvr>
  <mc:AlternateContent xmlns:mc="http://schemas.openxmlformats.org/markup-compatibility/2006">
    <mc:Choice xmlns:p14="http://schemas.microsoft.com/office/powerpoint/2010/main" Requires="p14">
      <p:transition spd="slow" p14:dur="2000" advTm="58738"/>
    </mc:Choice>
    <mc:Fallback>
      <p:transition spd="slow" advTm="58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231</TotalTime>
  <Words>2704</Words>
  <Application>Microsoft Macintosh PowerPoint</Application>
  <PresentationFormat>Widescreen</PresentationFormat>
  <Paragraphs>162</Paragraphs>
  <Slides>20</Slides>
  <Notes>20</Notes>
  <HiddenSlides>0</HiddenSlides>
  <MMClips>20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Aptos</vt:lpstr>
      <vt:lpstr>Aptos Display</vt:lpstr>
      <vt:lpstr>Arial</vt:lpstr>
      <vt:lpstr>Office Theme</vt:lpstr>
      <vt:lpstr>Tech Sector Momentum-RSI-Volatility Strategy (2015-2025)</vt:lpstr>
      <vt:lpstr>Core Investment Thesis</vt:lpstr>
      <vt:lpstr>Strategy</vt:lpstr>
      <vt:lpstr>Momentum Signal</vt:lpstr>
      <vt:lpstr>RSI Mean-Reversion</vt:lpstr>
      <vt:lpstr>Volatility Filter</vt:lpstr>
      <vt:lpstr>Portfolio Construction</vt:lpstr>
      <vt:lpstr>Key Performance Metrics</vt:lpstr>
      <vt:lpstr>Cumulative Returns</vt:lpstr>
      <vt:lpstr>Drawdown Analysis</vt:lpstr>
      <vt:lpstr>Rolling Sharpe</vt:lpstr>
      <vt:lpstr>Return Distribution</vt:lpstr>
      <vt:lpstr>Turnover Analysis</vt:lpstr>
      <vt:lpstr>Position Concentration</vt:lpstr>
      <vt:lpstr>Stop-Loss Effectiveness</vt:lpstr>
      <vt:lpstr>Robustness Checks</vt:lpstr>
      <vt:lpstr>Implementation Roadmap</vt:lpstr>
      <vt:lpstr>Investor Value Proposition</vt:lpstr>
      <vt:lpstr>Key Risks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Williams, Riley (willi4rp)</dc:creator>
  <cp:lastModifiedBy>Williams, Riley (willi4rp)</cp:lastModifiedBy>
  <cp:revision>14</cp:revision>
  <dcterms:created xsi:type="dcterms:W3CDTF">2025-04-21T02:56:34Z</dcterms:created>
  <dcterms:modified xsi:type="dcterms:W3CDTF">2025-04-23T03:48:18Z</dcterms:modified>
</cp:coreProperties>
</file>